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8" r:id="rId4"/>
    <p:sldId id="265" r:id="rId5"/>
    <p:sldId id="270" r:id="rId6"/>
    <p:sldId id="267" r:id="rId7"/>
    <p:sldId id="269" r:id="rId8"/>
    <p:sldId id="266" r:id="rId9"/>
    <p:sldId id="280" r:id="rId10"/>
    <p:sldId id="271" r:id="rId11"/>
    <p:sldId id="278" r:id="rId12"/>
    <p:sldId id="279" r:id="rId13"/>
    <p:sldId id="273" r:id="rId14"/>
    <p:sldId id="275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877"/>
    <a:srgbClr val="1FE932"/>
    <a:srgbClr val="0066FF"/>
    <a:srgbClr val="3B9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447" autoAdjust="0"/>
    <p:restoredTop sz="79661" autoAdjust="0"/>
  </p:normalViewPr>
  <p:slideViewPr>
    <p:cSldViewPr snapToGrid="0">
      <p:cViewPr varScale="1">
        <p:scale>
          <a:sx n="66" d="100"/>
          <a:sy n="66" d="100"/>
        </p:scale>
        <p:origin x="90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SSRV10\DEPARTAMENTOS\FINANCEIRO\DADOS\SS\flavia.correa\RELAT&#211;RIO%20OPERACIONAL%20E%20FINANCEIRO\2023\CONSAD\RELAT&#211;RIOS%20BASE%20PARA%20APRESENTA&#199;&#213;ES%20CONSA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Plan1!$D$51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0"/>
                  <c:y val="-1.9723859751243304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CD-4386-8004-4E4257B61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Plan1!$D$52:$D$63</c:f>
              <c:numCache>
                <c:formatCode>_-* #,##0.000_-;\-* #,##0.000_-;_-* "-"??_-;_-@_-</c:formatCode>
                <c:ptCount val="12"/>
                <c:pt idx="0">
                  <c:v>54749.440999999999</c:v>
                </c:pt>
                <c:pt idx="1">
                  <c:v>96453.604999999996</c:v>
                </c:pt>
                <c:pt idx="2">
                  <c:v>109259.67599999999</c:v>
                </c:pt>
                <c:pt idx="3">
                  <c:v>175964.23300000001</c:v>
                </c:pt>
                <c:pt idx="4">
                  <c:v>240226.541</c:v>
                </c:pt>
                <c:pt idx="5">
                  <c:v>275084.71799999999</c:v>
                </c:pt>
                <c:pt idx="6">
                  <c:v>371502.11800000002</c:v>
                </c:pt>
                <c:pt idx="7">
                  <c:v>447234.36300000001</c:v>
                </c:pt>
                <c:pt idx="8">
                  <c:v>519388.37300000002</c:v>
                </c:pt>
                <c:pt idx="9">
                  <c:v>633939.60600000003</c:v>
                </c:pt>
                <c:pt idx="10">
                  <c:v>708122.73</c:v>
                </c:pt>
                <c:pt idx="11">
                  <c:v>799481.70699999994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CD-4386-8004-4E4257B610FE}"/>
            </c:ext>
          </c:extLst>
        </c:ser>
        <c:ser>
          <c:idx val="1"/>
          <c:order val="1"/>
          <c:tx>
            <c:strRef>
              <c:f>Plan1!$E$51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9.8366859739258466E-17"/>
                  <c:y val="-1.8751906525031392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CD-4386-8004-4E4257B61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Plan1!$E$52:$E$63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48347.114999999998</c:v>
                </c:pt>
                <c:pt idx="1">
                  <c:v>137451.38399999999</c:v>
                </c:pt>
                <c:pt idx="2">
                  <c:v>175584.09899999999</c:v>
                </c:pt>
                <c:pt idx="3">
                  <c:v>283434.42799999996</c:v>
                </c:pt>
                <c:pt idx="4">
                  <c:v>311227.82899999997</c:v>
                </c:pt>
                <c:pt idx="5">
                  <c:v>361077.24599999998</c:v>
                </c:pt>
                <c:pt idx="6">
                  <c:v>396494.34100000001</c:v>
                </c:pt>
                <c:pt idx="7">
                  <c:v>464844.62900000002</c:v>
                </c:pt>
                <c:pt idx="8">
                  <c:v>507037.495</c:v>
                </c:pt>
                <c:pt idx="9">
                  <c:v>573355.93999999994</c:v>
                </c:pt>
                <c:pt idx="10">
                  <c:v>640332.96199999994</c:v>
                </c:pt>
                <c:pt idx="11">
                  <c:v>705379.55999999994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CD-4386-8004-4E4257B610FE}"/>
            </c:ext>
          </c:extLst>
        </c:ser>
        <c:ser>
          <c:idx val="2"/>
          <c:order val="2"/>
          <c:tx>
            <c:strRef>
              <c:f>Plan1!$F$51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1.8518461796338324E-3"/>
                  <c:y val="-2.440567618986025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CD-4386-8004-4E4257B61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Plan1!$F$52:$F$63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66335.679999999993</c:v>
                </c:pt>
                <c:pt idx="1">
                  <c:v>129581.37</c:v>
                </c:pt>
                <c:pt idx="2">
                  <c:v>192320.98300000001</c:v>
                </c:pt>
                <c:pt idx="3">
                  <c:v>232863.59700000001</c:v>
                </c:pt>
                <c:pt idx="4">
                  <c:v>318905.391</c:v>
                </c:pt>
                <c:pt idx="5">
                  <c:v>380857.65899999999</c:v>
                </c:pt>
                <c:pt idx="6">
                  <c:v>490951.68599999999</c:v>
                </c:pt>
                <c:pt idx="7">
                  <c:v>594612.92700000003</c:v>
                </c:pt>
                <c:pt idx="8">
                  <c:v>627185.90700000001</c:v>
                </c:pt>
                <c:pt idx="9">
                  <c:v>695559.78300000005</c:v>
                </c:pt>
                <c:pt idx="10">
                  <c:v>810479.86900000006</c:v>
                </c:pt>
                <c:pt idx="11">
                  <c:v>918879.75800000003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FCD-4386-8004-4E4257B610FE}"/>
            </c:ext>
          </c:extLst>
        </c:ser>
        <c:ser>
          <c:idx val="3"/>
          <c:order val="3"/>
          <c:tx>
            <c:strRef>
              <c:f>Plan1!$G$51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1.1290356447379562E-2"/>
                  <c:y val="-2.3463737461711192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CD-4386-8004-4E4257B61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Plan1!$G$52:$G$63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105573.344</c:v>
                </c:pt>
                <c:pt idx="1">
                  <c:v>184185.28200000001</c:v>
                </c:pt>
                <c:pt idx="2">
                  <c:v>282908.02500000002</c:v>
                </c:pt>
                <c:pt idx="3">
                  <c:v>346915.95600000001</c:v>
                </c:pt>
                <c:pt idx="4">
                  <c:v>381401.141</c:v>
                </c:pt>
                <c:pt idx="5">
                  <c:v>484379.16700000002</c:v>
                </c:pt>
                <c:pt idx="6">
                  <c:v>601818.875</c:v>
                </c:pt>
                <c:pt idx="7">
                  <c:v>685923.36400000006</c:v>
                </c:pt>
                <c:pt idx="8">
                  <c:v>799923.45000000007</c:v>
                </c:pt>
                <c:pt idx="9">
                  <c:v>825163.26900000009</c:v>
                </c:pt>
                <c:pt idx="10">
                  <c:v>928464.00100000005</c:v>
                </c:pt>
                <c:pt idx="11">
                  <c:v>1033224.2860000001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FCD-4386-8004-4E4257B610FE}"/>
            </c:ext>
          </c:extLst>
        </c:ser>
        <c:ser>
          <c:idx val="4"/>
          <c:order val="4"/>
          <c:tx>
            <c:strRef>
              <c:f>Plan1!$H$51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CD-4386-8004-4E4257B610FE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Plan1!$H$52:$H$63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99919.548999999999</c:v>
                </c:pt>
                <c:pt idx="1">
                  <c:v>216142.57699999999</c:v>
                </c:pt>
                <c:pt idx="2">
                  <c:v>320744.97200000001</c:v>
                </c:pt>
                <c:pt idx="3">
                  <c:v>454368.01899999997</c:v>
                </c:pt>
                <c:pt idx="4">
                  <c:v>593892.13</c:v>
                </c:pt>
                <c:pt idx="5">
                  <c:v>759974.32000000007</c:v>
                </c:pt>
                <c:pt idx="6">
                  <c:v>871542.69000000006</c:v>
                </c:pt>
                <c:pt idx="7">
                  <c:v>1018609.0380000001</c:v>
                </c:pt>
                <c:pt idx="8">
                  <c:v>1145222.4920000001</c:v>
                </c:pt>
                <c:pt idx="9">
                  <c:v>1286555.3700000001</c:v>
                </c:pt>
                <c:pt idx="10">
                  <c:v>1401810.608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FCD-4386-8004-4E4257B61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2123327"/>
        <c:axId val="1"/>
      </c:lineChart>
      <c:catAx>
        <c:axId val="1282123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_-* #,##0.000_-;\-* #,##0.000_-;_-* &quot;-&quot;??_-;_-@_-" sourceLinked="1"/>
        <c:majorTickMark val="out"/>
        <c:minorTickMark val="none"/>
        <c:tickLblPos val="nextTo"/>
        <c:crossAx val="1282123327"/>
        <c:crosses val="autoZero"/>
        <c:crossBetween val="between"/>
        <c:majorUnit val="9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317425625979253"/>
          <c:y val="0.54807255707577807"/>
          <c:w val="8.6503198507030699E-2"/>
          <c:h val="0.35993429761675605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PRANCHAS</a:t>
            </a:r>
            <a:r>
              <a:rPr lang="pt-BR" baseline="0"/>
              <a:t> MÉDIAS OBTIDAS 2024 - barrilha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'PRANCHAS - PRODUTOS-OPERADORES'!$A$3:$A$92</c:f>
              <c:strCache>
                <c:ptCount val="21"/>
                <c:pt idx="0">
                  <c:v>083 - AFRICAN GROUSE</c:v>
                </c:pt>
                <c:pt idx="1">
                  <c:v>003 - FATIH</c:v>
                </c:pt>
                <c:pt idx="2">
                  <c:v>008 - ORHAM</c:v>
                </c:pt>
                <c:pt idx="3">
                  <c:v>013 - NEDIM</c:v>
                </c:pt>
                <c:pt idx="4">
                  <c:v>020 - STAR MAIA</c:v>
                </c:pt>
                <c:pt idx="5">
                  <c:v>022 - ROYAL MIDORI</c:v>
                </c:pt>
                <c:pt idx="6">
                  <c:v>024 - SIIRT</c:v>
                </c:pt>
                <c:pt idx="7">
                  <c:v>030 - LACTA</c:v>
                </c:pt>
                <c:pt idx="8">
                  <c:v>031 - FATIH</c:v>
                </c:pt>
                <c:pt idx="9">
                  <c:v>037 - SASSY SOFIA</c:v>
                </c:pt>
                <c:pt idx="10">
                  <c:v>054 - TRADE</c:v>
                </c:pt>
                <c:pt idx="11">
                  <c:v>055 - SIIRT</c:v>
                </c:pt>
                <c:pt idx="12">
                  <c:v>064 - ORHAN</c:v>
                </c:pt>
                <c:pt idx="13">
                  <c:v>065 - MARGATE</c:v>
                </c:pt>
                <c:pt idx="14">
                  <c:v>070 - FATIH</c:v>
                </c:pt>
                <c:pt idx="15">
                  <c:v>077 - CEDAR ARROW</c:v>
                </c:pt>
                <c:pt idx="16">
                  <c:v>079 - ARACARI ARROW</c:v>
                </c:pt>
                <c:pt idx="17">
                  <c:v>081 - SAGA SKY</c:v>
                </c:pt>
                <c:pt idx="18">
                  <c:v>083 - CANADÁ PEARL</c:v>
                </c:pt>
                <c:pt idx="19">
                  <c:v>089 - LA LUNA</c:v>
                </c:pt>
                <c:pt idx="20">
                  <c:v>090 - NEWPORT</c:v>
                </c:pt>
              </c:strCache>
            </c:strRef>
          </c:cat>
          <c:val>
            <c:numRef>
              <c:f>'PRANCHAS - PRODUTOS-OPERADORES'!$D$3:$D$92</c:f>
              <c:numCache>
                <c:formatCode>_-* #,##0.000_-;\-* #,##0.000_-;_-* "-"??_-;_-@_-</c:formatCode>
                <c:ptCount val="21"/>
                <c:pt idx="0">
                  <c:v>6446.835</c:v>
                </c:pt>
                <c:pt idx="1">
                  <c:v>4975.2979999999998</c:v>
                </c:pt>
                <c:pt idx="2">
                  <c:v>6997.3419999999996</c:v>
                </c:pt>
                <c:pt idx="3">
                  <c:v>5718.2060000000001</c:v>
                </c:pt>
                <c:pt idx="4">
                  <c:v>5643.2089999999998</c:v>
                </c:pt>
                <c:pt idx="5">
                  <c:v>4696.5389999999998</c:v>
                </c:pt>
                <c:pt idx="6">
                  <c:v>7078.415</c:v>
                </c:pt>
                <c:pt idx="7">
                  <c:v>5967.68</c:v>
                </c:pt>
                <c:pt idx="8">
                  <c:v>7852.0029999999997</c:v>
                </c:pt>
                <c:pt idx="9">
                  <c:v>7257.28</c:v>
                </c:pt>
                <c:pt idx="10">
                  <c:v>8786.2119999999995</c:v>
                </c:pt>
                <c:pt idx="11">
                  <c:v>6823.2280000000001</c:v>
                </c:pt>
                <c:pt idx="12">
                  <c:v>8208.5220000000008</c:v>
                </c:pt>
                <c:pt idx="13">
                  <c:v>8384.8989999999994</c:v>
                </c:pt>
                <c:pt idx="14">
                  <c:v>7228.0889999999999</c:v>
                </c:pt>
                <c:pt idx="15">
                  <c:v>7985.08</c:v>
                </c:pt>
                <c:pt idx="16">
                  <c:v>6733.4390000000003</c:v>
                </c:pt>
                <c:pt idx="17">
                  <c:v>7725.8140000000003</c:v>
                </c:pt>
                <c:pt idx="18">
                  <c:v>8920.8150000000005</c:v>
                </c:pt>
                <c:pt idx="19">
                  <c:v>8776.9369999999999</c:v>
                </c:pt>
                <c:pt idx="20">
                  <c:v>3792.1089999999999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3-43F5-A564-E0CED3DB1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8008624"/>
        <c:axId val="1858001904"/>
      </c:barChart>
      <c:catAx>
        <c:axId val="185800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1904"/>
        <c:crosses val="autoZero"/>
        <c:auto val="1"/>
        <c:lblAlgn val="ctr"/>
        <c:lblOffset val="100"/>
        <c:noMultiLvlLbl val="0"/>
      </c:catAx>
      <c:valAx>
        <c:axId val="18580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0_-;\-* #,##0.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PRANCHAS</a:t>
            </a:r>
            <a:r>
              <a:rPr lang="pt-BR" baseline="0"/>
              <a:t> MÉDIAS OBTIDAS 2024 - açucar granel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'PRANCHAS - PRODUTOS-OPERADORES'!$A$3:$A$92</c:f>
              <c:strCache>
                <c:ptCount val="14"/>
                <c:pt idx="0">
                  <c:v>006 - AURELIA</c:v>
                </c:pt>
                <c:pt idx="1">
                  <c:v>009 - FEDERAL YUCON</c:v>
                </c:pt>
                <c:pt idx="2">
                  <c:v>010 - COLUMBIA</c:v>
                </c:pt>
                <c:pt idx="3">
                  <c:v>012 - FEDERAL CHAMPLAIN</c:v>
                </c:pt>
                <c:pt idx="4">
                  <c:v>018 - CH CLARE</c:v>
                </c:pt>
                <c:pt idx="5">
                  <c:v>019 - DODO</c:v>
                </c:pt>
                <c:pt idx="6">
                  <c:v>029 - FEDERAL FREEDOM</c:v>
                </c:pt>
                <c:pt idx="7">
                  <c:v>032 - MOTTLER</c:v>
                </c:pt>
                <c:pt idx="8">
                  <c:v>036 - RUDDY</c:v>
                </c:pt>
                <c:pt idx="9">
                  <c:v>038 - WESTERN VENTURE</c:v>
                </c:pt>
                <c:pt idx="10">
                  <c:v>040 - MARKET COOPER</c:v>
                </c:pt>
                <c:pt idx="11">
                  <c:v>042 - FEDERAL FRANKLIN</c:v>
                </c:pt>
                <c:pt idx="12">
                  <c:v>043 - BRANT</c:v>
                </c:pt>
                <c:pt idx="13">
                  <c:v>046 - AFRICAN JACARANDÁ</c:v>
                </c:pt>
              </c:strCache>
            </c:strRef>
          </c:cat>
          <c:val>
            <c:numRef>
              <c:f>'PRANCHAS - PRODUTOS-OPERADORES'!$D$3:$D$92</c:f>
              <c:numCache>
                <c:formatCode>_-* #,##0.000_-;\-* #,##0.000_-;_-* "-"??_-;_-@_-</c:formatCode>
                <c:ptCount val="14"/>
                <c:pt idx="0">
                  <c:v>4686.4560000000001</c:v>
                </c:pt>
                <c:pt idx="1">
                  <c:v>5787.62</c:v>
                </c:pt>
                <c:pt idx="2">
                  <c:v>5877.5990000000002</c:v>
                </c:pt>
                <c:pt idx="3">
                  <c:v>7402.98</c:v>
                </c:pt>
                <c:pt idx="4">
                  <c:v>4140.4110000000001</c:v>
                </c:pt>
                <c:pt idx="5">
                  <c:v>6121.8419999999996</c:v>
                </c:pt>
                <c:pt idx="6">
                  <c:v>6213.8429999999998</c:v>
                </c:pt>
                <c:pt idx="7">
                  <c:v>7957.1869999999999</c:v>
                </c:pt>
                <c:pt idx="8">
                  <c:v>5577.4229999999998</c:v>
                </c:pt>
                <c:pt idx="9">
                  <c:v>7618.5870000000004</c:v>
                </c:pt>
                <c:pt idx="10">
                  <c:v>5828.7049999999999</c:v>
                </c:pt>
                <c:pt idx="11">
                  <c:v>7377.4830000000002</c:v>
                </c:pt>
                <c:pt idx="12">
                  <c:v>5498.34</c:v>
                </c:pt>
                <c:pt idx="13">
                  <c:v>8524.6749999999993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5-4070-ACDF-EE85BF5C2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8008624"/>
        <c:axId val="1858001904"/>
      </c:barChart>
      <c:catAx>
        <c:axId val="185800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1904"/>
        <c:crosses val="autoZero"/>
        <c:auto val="1"/>
        <c:lblAlgn val="ctr"/>
        <c:lblOffset val="100"/>
        <c:noMultiLvlLbl val="0"/>
      </c:catAx>
      <c:valAx>
        <c:axId val="18580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0_-;\-* #,##0.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PRANCHAS</a:t>
            </a:r>
            <a:r>
              <a:rPr lang="pt-BR" baseline="0"/>
              <a:t> MÉDIAS OBTIDAS 2024 - gado bovino vivo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'PRANCHAS - PRODUTOS-OPERADORES'!$A$3:$A$92</c:f>
              <c:strCache>
                <c:ptCount val="14"/>
                <c:pt idx="0">
                  <c:v>002- QUEENSLAND</c:v>
                </c:pt>
                <c:pt idx="1">
                  <c:v>007 - WMF EXPRESS</c:v>
                </c:pt>
                <c:pt idx="2">
                  <c:v>028 - QUEENSLAND</c:v>
                </c:pt>
                <c:pt idx="3">
                  <c:v>033 - AL KUWAIT</c:v>
                </c:pt>
                <c:pt idx="4">
                  <c:v>039 - DALAL F.</c:v>
                </c:pt>
                <c:pt idx="5">
                  <c:v>048 - MAYSSORA</c:v>
                </c:pt>
                <c:pt idx="6">
                  <c:v>050 - GHENA</c:v>
                </c:pt>
                <c:pt idx="7">
                  <c:v>053 - OCEAN DROVER</c:v>
                </c:pt>
                <c:pt idx="8">
                  <c:v>063 - MAYSORA</c:v>
                </c:pt>
                <c:pt idx="9">
                  <c:v>069 - ANNA MARRA</c:v>
                </c:pt>
                <c:pt idx="10">
                  <c:v>073 - AL KUWAIT</c:v>
                </c:pt>
                <c:pt idx="11">
                  <c:v>075 - AL KUWAIT</c:v>
                </c:pt>
                <c:pt idx="12">
                  <c:v>085 - OCEAN DROVER</c:v>
                </c:pt>
                <c:pt idx="13">
                  <c:v>088 - OCEAN DROVER</c:v>
                </c:pt>
              </c:strCache>
            </c:strRef>
          </c:cat>
          <c:val>
            <c:numRef>
              <c:f>'PRANCHAS - PRODUTOS-OPERADORES'!$D$3:$D$92</c:f>
              <c:numCache>
                <c:formatCode>_-* #,##0.000_-;\-* #,##0.000_-;_-* "-"??_-;_-@_-</c:formatCode>
                <c:ptCount val="14"/>
                <c:pt idx="0">
                  <c:v>4797</c:v>
                </c:pt>
                <c:pt idx="1">
                  <c:v>4488</c:v>
                </c:pt>
                <c:pt idx="2">
                  <c:v>5576</c:v>
                </c:pt>
                <c:pt idx="3">
                  <c:v>4010</c:v>
                </c:pt>
                <c:pt idx="4">
                  <c:v>2450</c:v>
                </c:pt>
                <c:pt idx="5">
                  <c:v>9142</c:v>
                </c:pt>
                <c:pt idx="6">
                  <c:v>4157</c:v>
                </c:pt>
                <c:pt idx="7">
                  <c:v>9754</c:v>
                </c:pt>
                <c:pt idx="8">
                  <c:v>10447</c:v>
                </c:pt>
                <c:pt idx="9">
                  <c:v>10410</c:v>
                </c:pt>
                <c:pt idx="10">
                  <c:v>1167.3810000000001</c:v>
                </c:pt>
                <c:pt idx="11">
                  <c:v>1167.3810000000001</c:v>
                </c:pt>
                <c:pt idx="12">
                  <c:v>1259</c:v>
                </c:pt>
                <c:pt idx="13">
                  <c:v>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F-49B5-AABA-F159F46E2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8008624"/>
        <c:axId val="1858001904"/>
      </c:barChart>
      <c:catAx>
        <c:axId val="185800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1904"/>
        <c:crosses val="autoZero"/>
        <c:auto val="1"/>
        <c:lblAlgn val="ctr"/>
        <c:lblOffset val="100"/>
        <c:noMultiLvlLbl val="0"/>
      </c:catAx>
      <c:valAx>
        <c:axId val="18580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0_-;\-* #,##0.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PRANCHAS</a:t>
            </a:r>
            <a:r>
              <a:rPr lang="pt-BR" baseline="0"/>
              <a:t> MÉDIAS OBTIDAS 2024 - coque de petróleo granel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'PRANCHAS - PRODUTOS-OPERADORES'!$A$3:$A$92</c:f>
              <c:strCache>
                <c:ptCount val="14"/>
                <c:pt idx="0">
                  <c:v>004 - ANTHEIA</c:v>
                </c:pt>
                <c:pt idx="1">
                  <c:v>011 - CS CAPRICE</c:v>
                </c:pt>
                <c:pt idx="2">
                  <c:v>014 - FEDERAL KUSHIRO</c:v>
                </c:pt>
                <c:pt idx="3">
                  <c:v>025 - LADY LITEL</c:v>
                </c:pt>
                <c:pt idx="4">
                  <c:v>026 - AMITY</c:v>
                </c:pt>
                <c:pt idx="5">
                  <c:v>035 - EMERALD BAY</c:v>
                </c:pt>
                <c:pt idx="6">
                  <c:v>045 - LADY LITEL</c:v>
                </c:pt>
                <c:pt idx="7">
                  <c:v>047 - PARANÁ WARRIOR</c:v>
                </c:pt>
                <c:pt idx="8">
                  <c:v>059 - JERVIS BAY</c:v>
                </c:pt>
                <c:pt idx="9">
                  <c:v>067 - UBC SAGUNTO</c:v>
                </c:pt>
                <c:pt idx="10">
                  <c:v>074 - EAGLE</c:v>
                </c:pt>
                <c:pt idx="11">
                  <c:v>078 - FEDERAL YELLOWSTONE</c:v>
                </c:pt>
                <c:pt idx="12">
                  <c:v>082 - ATAYAL ACE</c:v>
                </c:pt>
                <c:pt idx="13">
                  <c:v>084 - BEN I</c:v>
                </c:pt>
              </c:strCache>
            </c:strRef>
          </c:cat>
          <c:val>
            <c:numRef>
              <c:f>'PRANCHAS - PRODUTOS-OPERADORES'!$D$3:$D$92</c:f>
              <c:numCache>
                <c:formatCode>_-* #,##0.000_-;\-* #,##0.000_-;_-* "-"??_-;_-@_-</c:formatCode>
                <c:ptCount val="14"/>
                <c:pt idx="0">
                  <c:v>5542.8459999999995</c:v>
                </c:pt>
                <c:pt idx="1">
                  <c:v>6779.6310000000003</c:v>
                </c:pt>
                <c:pt idx="2">
                  <c:v>6471.125</c:v>
                </c:pt>
                <c:pt idx="3">
                  <c:v>5542.24</c:v>
                </c:pt>
                <c:pt idx="4">
                  <c:v>6143.7759999999998</c:v>
                </c:pt>
                <c:pt idx="5">
                  <c:v>6643.6629999999996</c:v>
                </c:pt>
                <c:pt idx="6">
                  <c:v>7063.4679999999998</c:v>
                </c:pt>
                <c:pt idx="7">
                  <c:v>5741.5479999999998</c:v>
                </c:pt>
                <c:pt idx="8">
                  <c:v>8457.4320000000007</c:v>
                </c:pt>
                <c:pt idx="9">
                  <c:v>6611.2560000000003</c:v>
                </c:pt>
                <c:pt idx="10">
                  <c:v>5447.4610000000002</c:v>
                </c:pt>
                <c:pt idx="11">
                  <c:v>4547.46</c:v>
                </c:pt>
                <c:pt idx="12">
                  <c:v>5868.2929999999997</c:v>
                </c:pt>
                <c:pt idx="13">
                  <c:v>5626.88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2-4BC9-9CDA-C69A63B94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8008624"/>
        <c:axId val="1858001904"/>
      </c:barChart>
      <c:catAx>
        <c:axId val="185800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1904"/>
        <c:crosses val="autoZero"/>
        <c:auto val="1"/>
        <c:lblAlgn val="ctr"/>
        <c:lblOffset val="100"/>
        <c:noMultiLvlLbl val="0"/>
      </c:catAx>
      <c:valAx>
        <c:axId val="18580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0_-;\-* #,##0.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00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POSIÇÃO</a:t>
            </a:r>
            <a:r>
              <a:rPr lang="pt-BR" b="1" baseline="0"/>
              <a:t> DE ESTOQUE DE CARGAS NO PORTO ULTIMOS 12 MESES ao final de cada mês</a:t>
            </a:r>
            <a:endParaRPr lang="pt-B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Plan1!$A$12</c:f>
              <c:strCache>
                <c:ptCount val="1"/>
                <c:pt idx="0">
                  <c:v>AÇUCAR SCS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Plan1!$B$12:$M$12</c:f>
              <c:numCache>
                <c:formatCode>_-* #,##0_-;\-* #,##0_-;_-* "-"??_-;_-@_-</c:formatCode>
                <c:ptCount val="12"/>
                <c:pt idx="0">
                  <c:v>64837</c:v>
                </c:pt>
                <c:pt idx="1">
                  <c:v>19674.349999999999</c:v>
                </c:pt>
                <c:pt idx="2">
                  <c:v>23184.5</c:v>
                </c:pt>
                <c:pt idx="3">
                  <c:v>1778.85</c:v>
                </c:pt>
                <c:pt idx="4">
                  <c:v>1778.85</c:v>
                </c:pt>
                <c:pt idx="5">
                  <c:v>8077.95</c:v>
                </c:pt>
                <c:pt idx="6">
                  <c:v>19836.95</c:v>
                </c:pt>
                <c:pt idx="7">
                  <c:v>28502.883000000002</c:v>
                </c:pt>
                <c:pt idx="8">
                  <c:v>24876.45</c:v>
                </c:pt>
                <c:pt idx="9">
                  <c:v>24021.91</c:v>
                </c:pt>
                <c:pt idx="10">
                  <c:v>24021.91</c:v>
                </c:pt>
                <c:pt idx="11">
                  <c:v>24021.91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48-4DF6-A29C-E926E0F4D778}"/>
            </c:ext>
          </c:extLst>
        </c:ser>
        <c:ser>
          <c:idx val="1"/>
          <c:order val="1"/>
          <c:tx>
            <c:strRef>
              <c:f>Plan1!$A$13</c:f>
              <c:strCache>
                <c:ptCount val="1"/>
                <c:pt idx="0">
                  <c:v>AÇUCAR GRANEL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Plan1!$B$13:$M$13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74941.739999999991</c:v>
                </c:pt>
                <c:pt idx="2">
                  <c:v>30579.82</c:v>
                </c:pt>
                <c:pt idx="3">
                  <c:v>10576.57</c:v>
                </c:pt>
                <c:pt idx="4">
                  <c:v>60054.64</c:v>
                </c:pt>
                <c:pt idx="5">
                  <c:v>62257.297999999995</c:v>
                </c:pt>
                <c:pt idx="6">
                  <c:v>25497.838</c:v>
                </c:pt>
                <c:pt idx="7">
                  <c:v>52343.338000000003</c:v>
                </c:pt>
                <c:pt idx="8">
                  <c:v>26845.038</c:v>
                </c:pt>
                <c:pt idx="9">
                  <c:v>40063.387999999999</c:v>
                </c:pt>
                <c:pt idx="10">
                  <c:v>57295.217999999993</c:v>
                </c:pt>
                <c:pt idx="11">
                  <c:v>34363.178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48-4DF6-A29C-E926E0F4D778}"/>
            </c:ext>
          </c:extLst>
        </c:ser>
        <c:ser>
          <c:idx val="2"/>
          <c:order val="2"/>
          <c:tx>
            <c:strRef>
              <c:f>Plan1!$A$14</c:f>
              <c:strCache>
                <c:ptCount val="1"/>
                <c:pt idx="0">
                  <c:v>BARRILHA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Plan1!$B$14:$M$14</c:f>
              <c:numCache>
                <c:formatCode>_-* #,##0_-;\-* #,##0_-;_-* "-"??_-;_-@_-</c:formatCode>
                <c:ptCount val="12"/>
                <c:pt idx="0">
                  <c:v>14763</c:v>
                </c:pt>
                <c:pt idx="1">
                  <c:v>9809.77</c:v>
                </c:pt>
                <c:pt idx="2">
                  <c:v>19919.810000000001</c:v>
                </c:pt>
                <c:pt idx="3">
                  <c:v>6665.44</c:v>
                </c:pt>
                <c:pt idx="4">
                  <c:v>19522.36</c:v>
                </c:pt>
                <c:pt idx="5">
                  <c:v>26696.58</c:v>
                </c:pt>
                <c:pt idx="6">
                  <c:v>21073.119999999999</c:v>
                </c:pt>
                <c:pt idx="7">
                  <c:v>22609.86</c:v>
                </c:pt>
                <c:pt idx="8">
                  <c:v>9173.94</c:v>
                </c:pt>
                <c:pt idx="9">
                  <c:v>19712.05</c:v>
                </c:pt>
                <c:pt idx="10">
                  <c:v>30018.59</c:v>
                </c:pt>
                <c:pt idx="11">
                  <c:v>21740.400000000001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48-4DF6-A29C-E926E0F4D778}"/>
            </c:ext>
          </c:extLst>
        </c:ser>
        <c:ser>
          <c:idx val="3"/>
          <c:order val="3"/>
          <c:tx>
            <c:strRef>
              <c:f>Plan1!$A$15</c:f>
              <c:strCache>
                <c:ptCount val="1"/>
                <c:pt idx="0">
                  <c:v>COQUE PETRÓLEO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Plan1!$B$15:$M$15</c:f>
              <c:numCache>
                <c:formatCode>_-* #,##0_-;\-* #,##0_-;_-* "-"??_-;_-@_-</c:formatCode>
                <c:ptCount val="12"/>
                <c:pt idx="0">
                  <c:v>2038</c:v>
                </c:pt>
                <c:pt idx="1">
                  <c:v>10421.09</c:v>
                </c:pt>
                <c:pt idx="2">
                  <c:v>19877.419999999998</c:v>
                </c:pt>
                <c:pt idx="3">
                  <c:v>28360.19</c:v>
                </c:pt>
                <c:pt idx="4">
                  <c:v>20535.88</c:v>
                </c:pt>
                <c:pt idx="5">
                  <c:v>24698.71</c:v>
                </c:pt>
                <c:pt idx="6">
                  <c:v>26319.7</c:v>
                </c:pt>
                <c:pt idx="7">
                  <c:v>39144.129999999997</c:v>
                </c:pt>
                <c:pt idx="8">
                  <c:v>16976.61</c:v>
                </c:pt>
                <c:pt idx="9">
                  <c:v>24288.09</c:v>
                </c:pt>
                <c:pt idx="10">
                  <c:v>31212.26</c:v>
                </c:pt>
                <c:pt idx="11">
                  <c:v>36588.76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48-4DF6-A29C-E926E0F4D778}"/>
            </c:ext>
          </c:extLst>
        </c:ser>
        <c:ser>
          <c:idx val="4"/>
          <c:order val="4"/>
          <c:tx>
            <c:strRef>
              <c:f>Plan1!$A$16</c:f>
              <c:strCache>
                <c:ptCount val="1"/>
                <c:pt idx="0">
                  <c:v>CHAPAS AÇO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Plan1!$B$16:$M$16</c:f>
              <c:numCache>
                <c:formatCode>_-* #,##0_-;\-* #,##0_-;_-* "-"??_-;_-@_-</c:formatCode>
                <c:ptCount val="12"/>
                <c:pt idx="0" formatCode="_(* #,##0.00_);_(* \(#,##0.00\);_(* &quot;-&quot;??_);_(@_)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48-4DF6-A29C-E926E0F4D778}"/>
            </c:ext>
          </c:extLst>
        </c:ser>
        <c:ser>
          <c:idx val="5"/>
          <c:order val="5"/>
          <c:tx>
            <c:strRef>
              <c:f>Plan1!$A$17</c:f>
              <c:strCache>
                <c:ptCount val="1"/>
                <c:pt idx="0">
                  <c:v>TUBOS AÇO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Plan1!$B$17:$M$17</c:f>
              <c:numCache>
                <c:formatCode>_-* #,##0_-;\-* #,##0_-;_-* "-"??_-;_-@_-</c:formatCode>
                <c:ptCount val="12"/>
                <c:pt idx="0" formatCode="_(* #,##0.00_);_(* \(#,##0.00\);_(* &quot;-&quot;??_);_(@_)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648-4DF6-A29C-E926E0F4D778}"/>
            </c:ext>
          </c:extLst>
        </c:ser>
        <c:ser>
          <c:idx val="6"/>
          <c:order val="6"/>
          <c:tx>
            <c:strRef>
              <c:f>Plan1!$A$18</c:f>
              <c:strCache>
                <c:ptCount val="1"/>
                <c:pt idx="0">
                  <c:v>CEVADA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Plan1!$B$18:$M$18</c:f>
              <c:numCache>
                <c:formatCode>_-* #,##0_-;\-* #,##0_-;_-* "-"??_-;_-@_-</c:formatCode>
                <c:ptCount val="12"/>
                <c:pt idx="0" formatCode="_(* #,##0.00_);_(* \(#,##0.00\);_(* &quot;-&quot;??_);_(@_)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7937.41</c:v>
                </c:pt>
                <c:pt idx="4">
                  <c:v>2988.28</c:v>
                </c:pt>
                <c:pt idx="5">
                  <c:v>106.88</c:v>
                </c:pt>
                <c:pt idx="6">
                  <c:v>4767.6400000000003</c:v>
                </c:pt>
                <c:pt idx="7">
                  <c:v>387.64</c:v>
                </c:pt>
                <c:pt idx="8">
                  <c:v>11021.61</c:v>
                </c:pt>
                <c:pt idx="9">
                  <c:v>10996.23</c:v>
                </c:pt>
                <c:pt idx="10">
                  <c:v>3441.52</c:v>
                </c:pt>
                <c:pt idx="11">
                  <c:v>3008.37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48-4DF6-A29C-E926E0F4D778}"/>
            </c:ext>
          </c:extLst>
        </c:ser>
        <c:ser>
          <c:idx val="7"/>
          <c:order val="7"/>
          <c:tx>
            <c:strRef>
              <c:f>Plan1!$A$19</c:f>
              <c:strCache>
                <c:ptCount val="1"/>
                <c:pt idx="0">
                  <c:v>MALTE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Plan1!$B$19:$M$19</c:f>
              <c:numCache>
                <c:formatCode>_-* #,##0_-;\-* #,##0_-;_-* "-"??_-;_-@_-</c:formatCode>
                <c:ptCount val="12"/>
                <c:pt idx="0" formatCode="_(* #,##0.00_);_(* \(#,##0.00\);_(* &quot;-&quot;??_);_(@_)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6146.21</c:v>
                </c:pt>
                <c:pt idx="5">
                  <c:v>6146.21</c:v>
                </c:pt>
                <c:pt idx="6">
                  <c:v>6146.21</c:v>
                </c:pt>
                <c:pt idx="7">
                  <c:v>4459.7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648-4DF6-A29C-E926E0F4D778}"/>
            </c:ext>
          </c:extLst>
        </c:ser>
        <c:ser>
          <c:idx val="8"/>
          <c:order val="8"/>
          <c:tx>
            <c:strRef>
              <c:f>Plan1!$A$20</c:f>
              <c:strCache>
                <c:ptCount val="1"/>
                <c:pt idx="0">
                  <c:v>VEÍCULOS (CHASSIS)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Plan1!$B$20:$M$20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994.14</c:v>
                </c:pt>
                <c:pt idx="3">
                  <c:v>0</c:v>
                </c:pt>
                <c:pt idx="4" formatCode="_-* #,##0_-;\-* #,##0_-;_-* &quot;-&quot;??_-;_-@_-">
                  <c:v>0</c:v>
                </c:pt>
                <c:pt idx="5">
                  <c:v>0</c:v>
                </c:pt>
                <c:pt idx="7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648-4DF6-A29C-E926E0F4D778}"/>
            </c:ext>
          </c:extLst>
        </c:ser>
        <c:ser>
          <c:idx val="9"/>
          <c:order val="9"/>
          <c:tx>
            <c:strRef>
              <c:f>Plan1!$A$21</c:f>
              <c:strCache>
                <c:ptCount val="1"/>
                <c:pt idx="0">
                  <c:v>CAFÉ EM BAGS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Plan1!$B$21:$M$21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_-* #,##0_-;\-* #,##0_-;_-* &quot;-&quot;??_-;_-@_-">
                  <c:v>0</c:v>
                </c:pt>
                <c:pt idx="5">
                  <c:v>0</c:v>
                </c:pt>
                <c:pt idx="6" formatCode="General">
                  <c:v>0</c:v>
                </c:pt>
                <c:pt idx="7" formatCode="_-* #,##0_-;\-* #,##0_-;_-* &quot;-&quot;??_-;_-@_-">
                  <c:v>2523.36</c:v>
                </c:pt>
                <c:pt idx="8" formatCode="_-* #,##0_-;\-* #,##0_-;_-* &quot;-&quot;??_-;_-@_-">
                  <c:v>7342.85</c:v>
                </c:pt>
                <c:pt idx="9" formatCode="_-* #,##0_-;\-* #,##0_-;_-* &quot;-&quot;??_-;_-@_-">
                  <c:v>86</c:v>
                </c:pt>
                <c:pt idx="10" formatCode="_-* #,##0_-;\-* #,##0_-;_-* &quot;-&quot;??_-;_-@_-">
                  <c:v>2086</c:v>
                </c:pt>
                <c:pt idx="11" formatCode="_-* #,##0_-;\-* #,##0_-;_-* &quot;-&quot;??_-;_-@_-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648-4DF6-A29C-E926E0F4D778}"/>
            </c:ext>
          </c:extLst>
        </c:ser>
        <c:ser>
          <c:idx val="10"/>
          <c:order val="10"/>
          <c:tx>
            <c:strRef>
              <c:f>Plan1!$A$22</c:f>
              <c:strCache>
                <c:ptCount val="1"/>
                <c:pt idx="0">
                  <c:v>QUARTZO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multiLvlStrRef>
              <c:f>Plan1!$B$9:$M$11</c:f>
              <c:multiLvlStrCache>
                <c:ptCount val="12"/>
                <c:lvl>
                  <c:pt idx="0">
                    <c:v> 81.638 </c:v>
                  </c:pt>
                  <c:pt idx="1">
                    <c:v> 114.847 </c:v>
                  </c:pt>
                  <c:pt idx="2">
                    <c:v> 94.556 </c:v>
                  </c:pt>
                  <c:pt idx="3">
                    <c:v> 63.377 </c:v>
                  </c:pt>
                  <c:pt idx="4">
                    <c:v> 111.026 </c:v>
                  </c:pt>
                  <c:pt idx="5">
                    <c:v> 127.984 </c:v>
                  </c:pt>
                  <c:pt idx="6">
                    <c:v> 103.641 </c:v>
                  </c:pt>
                  <c:pt idx="7">
                    <c:v> 149.971 </c:v>
                  </c:pt>
                  <c:pt idx="8">
                    <c:v> 96.236 </c:v>
                  </c:pt>
                  <c:pt idx="9">
                    <c:v> 119.168 </c:v>
                  </c:pt>
                  <c:pt idx="10">
                    <c:v> 148.075 </c:v>
                  </c:pt>
                  <c:pt idx="11">
                    <c:v> 119.811 </c:v>
                  </c:pt>
                </c:lvl>
                <c:lvl>
                  <c:pt idx="0">
                    <c:v> DEZEMBRO </c:v>
                  </c:pt>
                  <c:pt idx="1">
                    <c:v> JANEIRO </c:v>
                  </c:pt>
                  <c:pt idx="2">
                    <c:v> FEVEREIRO </c:v>
                  </c:pt>
                  <c:pt idx="3">
                    <c:v> MARÇO </c:v>
                  </c:pt>
                  <c:pt idx="4">
                    <c:v> ABRIL </c:v>
                  </c:pt>
                  <c:pt idx="5">
                    <c:v> MAIO </c:v>
                  </c:pt>
                  <c:pt idx="6">
                    <c:v> JUNHO </c:v>
                  </c:pt>
                  <c:pt idx="7">
                    <c:v> JULHO </c:v>
                  </c:pt>
                  <c:pt idx="8">
                    <c:v> AGOSTO </c:v>
                  </c:pt>
                  <c:pt idx="9">
                    <c:v> SETEMBRO </c:v>
                  </c:pt>
                  <c:pt idx="10">
                    <c:v> OUTUBRO </c:v>
                  </c:pt>
                  <c:pt idx="11">
                    <c:v> NOVEMBRO 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</c:lvl>
              </c:multiLvlStrCache>
            </c:multiLvlStrRef>
          </c:cat>
          <c:val>
            <c:numRef>
              <c:f>Plan1!$B$22:$M$22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_-* #,##0_-;\-* #,##0_-;_-* &quot;-&quot;??_-;_-@_-">
                  <c:v>8058.93</c:v>
                </c:pt>
                <c:pt idx="4" formatCode="_-* #,##0_-;\-* #,##0_-;_-* &quot;-&quot;??_-;_-@_-">
                  <c:v>0</c:v>
                </c:pt>
                <c:pt idx="5">
                  <c:v>0</c:v>
                </c:pt>
                <c:pt idx="7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648-4DF6-A29C-E926E0F4D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865423"/>
        <c:axId val="391883183"/>
      </c:lineChart>
      <c:catAx>
        <c:axId val="39186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883183"/>
        <c:crosses val="autoZero"/>
        <c:auto val="1"/>
        <c:lblAlgn val="ctr"/>
        <c:lblOffset val="100"/>
        <c:noMultiLvlLbl val="0"/>
      </c:catAx>
      <c:valAx>
        <c:axId val="3918831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865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GRÁFICO!$D$11</c:f>
              <c:strCache>
                <c:ptCount val="1"/>
                <c:pt idx="0">
                  <c:v>0 a 05 dias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GRÁFICO!$E$10:$P$10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GRÁFICO!$E$11:$P$11</c:f>
              <c:numCache>
                <c:formatCode>General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F-46BB-AA81-2D42966CD66B}"/>
            </c:ext>
          </c:extLst>
        </c:ser>
        <c:ser>
          <c:idx val="1"/>
          <c:order val="1"/>
          <c:tx>
            <c:strRef>
              <c:f>GRÁFICO!$D$12</c:f>
              <c:strCache>
                <c:ptCount val="1"/>
                <c:pt idx="0">
                  <c:v>06 a 15 dias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GRÁFICO!$E$10:$P$10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GRÁFICO!$E$12:$P$12</c:f>
              <c:numCache>
                <c:formatCode>General</c:formatCode>
                <c:ptCount val="12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F-46BB-AA81-2D42966CD66B}"/>
            </c:ext>
          </c:extLst>
        </c:ser>
        <c:ser>
          <c:idx val="2"/>
          <c:order val="2"/>
          <c:tx>
            <c:strRef>
              <c:f>GRÁFICO!$D$13</c:f>
              <c:strCache>
                <c:ptCount val="1"/>
                <c:pt idx="0">
                  <c:v>16 a 25 dias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GRÁFICO!$E$10:$P$10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GRÁFICO!$E$13:$P$13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F-46BB-AA81-2D42966CD66B}"/>
            </c:ext>
          </c:extLst>
        </c:ser>
        <c:ser>
          <c:idx val="3"/>
          <c:order val="3"/>
          <c:tx>
            <c:strRef>
              <c:f>GRÁFICO!$D$14</c:f>
              <c:strCache>
                <c:ptCount val="1"/>
                <c:pt idx="0">
                  <c:v>acima 25 dias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GRÁFICO!$E$10:$P$10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GRÁFICO!$E$14:$P$14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F-46BB-AA81-2D42966CD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6125856"/>
        <c:axId val="1"/>
        <c:axId val="0"/>
      </c:bar3DChart>
      <c:catAx>
        <c:axId val="9461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6125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Tempo</a:t>
            </a:r>
            <a:r>
              <a:rPr lang="pt-BR" baseline="0"/>
              <a:t> de espera navios - atracação berço 101 - acumulado no exercício</a:t>
            </a:r>
            <a:endParaRPr lang="pt-BR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GRÁFICO!$D$11:$D$14</c:f>
              <c:strCache>
                <c:ptCount val="4"/>
                <c:pt idx="0">
                  <c:v>0 a 05 dias</c:v>
                </c:pt>
                <c:pt idx="1">
                  <c:v>06 a 15 dias</c:v>
                </c:pt>
                <c:pt idx="2">
                  <c:v>16 a 25 dias</c:v>
                </c:pt>
                <c:pt idx="3">
                  <c:v>acima 25 dias</c:v>
                </c:pt>
              </c:strCache>
            </c:strRef>
          </c:cat>
          <c:val>
            <c:numRef>
              <c:f>GRÁFICO!$Q$11:$Q$14</c:f>
              <c:numCache>
                <c:formatCode>General</c:formatCode>
                <c:ptCount val="4"/>
                <c:pt idx="0">
                  <c:v>41</c:v>
                </c:pt>
                <c:pt idx="1">
                  <c:v>34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2-4CA6-B6A3-7798C9648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123456"/>
        <c:axId val="1"/>
      </c:barChart>
      <c:catAx>
        <c:axId val="9461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612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'tempo espera x qtde navios'!$A$10</c:f>
              <c:strCache>
                <c:ptCount val="1"/>
                <c:pt idx="0">
                  <c:v>QUANTIDADE NAVIOS</c:v>
                </c:pt>
              </c:strCache>
            </c:strRef>
          </c:tx>
          <c:spPr>
            <a:ln w="57150" cmpd="sng"/>
          </c:spPr>
          <c:marker>
            <c:symbol val="none"/>
          </c:marker>
          <c:cat>
            <c:strRef>
              <c:f>'tempo espera x qtde navios'!$B$9:$M$9</c:f>
              <c:strCache>
                <c:ptCount val="12"/>
                <c:pt idx="0">
                  <c:v>dezembro</c:v>
                </c:pt>
                <c:pt idx="1">
                  <c:v>janeiro</c:v>
                </c:pt>
                <c:pt idx="2">
                  <c:v>fevereiro</c:v>
                </c:pt>
                <c:pt idx="3">
                  <c:v>março</c:v>
                </c:pt>
                <c:pt idx="4">
                  <c:v>abril</c:v>
                </c:pt>
                <c:pt idx="5">
                  <c:v>maio</c:v>
                </c:pt>
                <c:pt idx="6">
                  <c:v>junho</c:v>
                </c:pt>
                <c:pt idx="7">
                  <c:v>julho</c:v>
                </c:pt>
                <c:pt idx="8">
                  <c:v>agosto</c:v>
                </c:pt>
                <c:pt idx="9">
                  <c:v>setembro</c:v>
                </c:pt>
                <c:pt idx="10">
                  <c:v>outubro</c:v>
                </c:pt>
                <c:pt idx="11">
                  <c:v>novembro</c:v>
                </c:pt>
              </c:strCache>
            </c:strRef>
          </c:cat>
          <c:val>
            <c:numRef>
              <c:f>'tempo espera x qtde navios'!$B$10:$M$10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 formatCode="_(* #,##0_);_(* \(#,##0\);_(* &quot;-&quot;??_);_(@_)">
                  <c:v>9</c:v>
                </c:pt>
                <c:pt idx="5">
                  <c:v>8</c:v>
                </c:pt>
                <c:pt idx="6">
                  <c:v>11</c:v>
                </c:pt>
                <c:pt idx="7">
                  <c:v>8</c:v>
                </c:pt>
                <c:pt idx="8">
                  <c:v>7</c:v>
                </c:pt>
                <c:pt idx="9">
                  <c:v>9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42-4922-BEF8-AD14A19070BE}"/>
            </c:ext>
          </c:extLst>
        </c:ser>
        <c:ser>
          <c:idx val="1"/>
          <c:order val="1"/>
          <c:tx>
            <c:strRef>
              <c:f>'tempo espera x qtde navios'!$A$11</c:f>
              <c:strCache>
                <c:ptCount val="1"/>
                <c:pt idx="0">
                  <c:v>TEMPO MÉDIO ESPERA EM DIAS</c:v>
                </c:pt>
              </c:strCache>
            </c:strRef>
          </c:tx>
          <c:spPr>
            <a:ln w="47625" cmpd="sng"/>
          </c:spPr>
          <c:marker>
            <c:symbol val="none"/>
          </c:marker>
          <c:cat>
            <c:strRef>
              <c:f>'tempo espera x qtde navios'!$B$9:$M$9</c:f>
              <c:strCache>
                <c:ptCount val="12"/>
                <c:pt idx="0">
                  <c:v>dezembro</c:v>
                </c:pt>
                <c:pt idx="1">
                  <c:v>janeiro</c:v>
                </c:pt>
                <c:pt idx="2">
                  <c:v>fevereiro</c:v>
                </c:pt>
                <c:pt idx="3">
                  <c:v>março</c:v>
                </c:pt>
                <c:pt idx="4">
                  <c:v>abril</c:v>
                </c:pt>
                <c:pt idx="5">
                  <c:v>maio</c:v>
                </c:pt>
                <c:pt idx="6">
                  <c:v>junho</c:v>
                </c:pt>
                <c:pt idx="7">
                  <c:v>julho</c:v>
                </c:pt>
                <c:pt idx="8">
                  <c:v>agosto</c:v>
                </c:pt>
                <c:pt idx="9">
                  <c:v>setembro</c:v>
                </c:pt>
                <c:pt idx="10">
                  <c:v>outubro</c:v>
                </c:pt>
                <c:pt idx="11">
                  <c:v>novembro</c:v>
                </c:pt>
              </c:strCache>
            </c:strRef>
          </c:cat>
          <c:val>
            <c:numRef>
              <c:f>'tempo espera x qtde navios'!$B$11:$M$11</c:f>
              <c:numCache>
                <c:formatCode>0</c:formatCode>
                <c:ptCount val="12"/>
                <c:pt idx="0" formatCode="General">
                  <c:v>3</c:v>
                </c:pt>
                <c:pt idx="1">
                  <c:v>3</c:v>
                </c:pt>
                <c:pt idx="2" formatCode="General">
                  <c:v>7</c:v>
                </c:pt>
                <c:pt idx="3" formatCode="General">
                  <c:v>7</c:v>
                </c:pt>
                <c:pt idx="4" formatCode="_(* #,##0_);_(* \(#,##0\);_(* &quot;-&quot;??_);_(@_)">
                  <c:v>13.444444444444445</c:v>
                </c:pt>
                <c:pt idx="5" formatCode="General">
                  <c:v>9</c:v>
                </c:pt>
                <c:pt idx="6" formatCode="General">
                  <c:v>12</c:v>
                </c:pt>
                <c:pt idx="7" formatCode="General">
                  <c:v>12</c:v>
                </c:pt>
                <c:pt idx="8" formatCode="General">
                  <c:v>10</c:v>
                </c:pt>
                <c:pt idx="9" formatCode="General">
                  <c:v>5</c:v>
                </c:pt>
                <c:pt idx="10" formatCode="General">
                  <c:v>4</c:v>
                </c:pt>
                <c:pt idx="11" formatCode="General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42-4922-BEF8-AD14A1907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8382335"/>
        <c:axId val="1"/>
      </c:lineChart>
      <c:catAx>
        <c:axId val="15383823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8382335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61728"/>
        <c:axId val="70740992"/>
      </c:barChart>
      <c:catAx>
        <c:axId val="71161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rgbClr val="1FE932"/>
          </a:solidFill>
          <a:ln w="25400"/>
        </c:spPr>
        <c:crossAx val="70740992"/>
        <c:crosses val="autoZero"/>
        <c:auto val="1"/>
        <c:lblAlgn val="ctr"/>
        <c:lblOffset val="100"/>
        <c:noMultiLvlLbl val="0"/>
      </c:catAx>
      <c:valAx>
        <c:axId val="70740992"/>
        <c:scaling>
          <c:orientation val="minMax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spPr>
          <a:solidFill>
            <a:srgbClr val="1FE932"/>
          </a:solidFill>
        </c:spPr>
        <c:crossAx val="71161728"/>
        <c:crosses val="autoZero"/>
        <c:crossBetween val="between"/>
      </c:valAx>
      <c:spPr>
        <a:solidFill>
          <a:schemeClr val="accent1">
            <a:lumMod val="75000"/>
          </a:schemeClr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CARGAS MOVIMENTADAS - janeiro a novembro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'comparativo toneladas'!$I$7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'comparativo toneladas'!$H$8:$H$14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'comparativo toneladas'!$I$8:$I$14</c:f>
              <c:numCache>
                <c:formatCode>_-* #,##0_-;\-* #,##0_-;_-* "-"??_-;_-@_-</c:formatCode>
                <c:ptCount val="7"/>
                <c:pt idx="0">
                  <c:v>618558.57299999997</c:v>
                </c:pt>
                <c:pt idx="1">
                  <c:v>617026.22400000005</c:v>
                </c:pt>
                <c:pt idx="2">
                  <c:v>708122.73</c:v>
                </c:pt>
                <c:pt idx="3">
                  <c:v>640332.96200000006</c:v>
                </c:pt>
                <c:pt idx="4">
                  <c:v>810479.86899999995</c:v>
                </c:pt>
                <c:pt idx="5">
                  <c:v>928464.00100000005</c:v>
                </c:pt>
                <c:pt idx="6">
                  <c:v>1401810.608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3-4A74-89C5-9A343E3E5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665600"/>
        <c:axId val="1"/>
      </c:barChart>
      <c:catAx>
        <c:axId val="41566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15665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6874999999999996"/>
          <c:y val="9.8280098280098278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'PRODUTOS MOVIMENTADOS'!$B$14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5CC-4A18-B7B6-DBCB34CFCE7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5CC-4A18-B7B6-DBCB34CFCE7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5CC-4A18-B7B6-DBCB34CFCE7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5CC-4A18-B7B6-DBCB34CFCE7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5CC-4A18-B7B6-DBCB34CFCE7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5CC-4A18-B7B6-DBCB34CFCE7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5CC-4A18-B7B6-DBCB34CFCE7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5CC-4A18-B7B6-DBCB34CFCE7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5CC-4A18-B7B6-DBCB34CFCE7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5CC-4A18-B7B6-DBCB34CFCE73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65CC-4A18-B7B6-DBCB34CFCE7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65CC-4A18-B7B6-DBCB34CFCE73}"/>
              </c:ext>
            </c:extLst>
          </c:dPt>
          <c:dLbls>
            <c:dLbl>
              <c:idx val="0"/>
              <c:layout>
                <c:manualLayout>
                  <c:x val="3.3547244094488192E-2"/>
                  <c:y val="-0.1549884888467565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BARRILHA GRANEL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42%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
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5CC-4A18-B7B6-DBCB34CFCE73}"/>
                </c:ext>
              </c:extLst>
            </c:dLbl>
            <c:dLbl>
              <c:idx val="1"/>
              <c:layout>
                <c:manualLayout>
                  <c:x val="2.4040135608048994E-2"/>
                  <c:y val="1.74077011872287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CC-4A18-B7B6-DBCB34CFCE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CC-4A18-B7B6-DBCB34CFCE73}"/>
                </c:ext>
              </c:extLst>
            </c:dLbl>
            <c:dLbl>
              <c:idx val="3"/>
              <c:layout>
                <c:manualLayout>
                  <c:x val="-1.1683727034120735E-2"/>
                  <c:y val="-1.486583218866683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CC-4A18-B7B6-DBCB34CFCE73}"/>
                </c:ext>
              </c:extLst>
            </c:dLbl>
            <c:dLbl>
              <c:idx val="4"/>
              <c:layout>
                <c:manualLayout>
                  <c:x val="2.6143919510061243E-3"/>
                  <c:y val="0.151369150109307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DIVERSOS</a:t>
                    </a:r>
                    <a:r>
                      <a:rPr lang="en-US" baseline="0"/>
                      <a:t>
0,38%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5CC-4A18-B7B6-DBCB34CFCE73}"/>
                </c:ext>
              </c:extLst>
            </c:dLbl>
            <c:dLbl>
              <c:idx val="5"/>
              <c:layout>
                <c:manualLayout>
                  <c:x val="2.7209098862642167E-4"/>
                  <c:y val="-5.438474981782068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CC-4A18-B7B6-DBCB34CFC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CC-4A18-B7B6-DBCB34CFCE73}"/>
                </c:ext>
              </c:extLst>
            </c:dLbl>
            <c:dLbl>
              <c:idx val="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gado vivo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4,13%
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5CC-4A18-B7B6-DBCB34CFCE73}"/>
                </c:ext>
              </c:extLst>
            </c:dLbl>
            <c:dLbl>
              <c:idx val="9"/>
              <c:layout>
                <c:manualLayout>
                  <c:x val="-5.2845581802274718E-3"/>
                  <c:y val="-0.11979905460220421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CC-4A18-B7B6-DBCB34CFCE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CC-4A18-B7B6-DBCB34CFCE73}"/>
                </c:ext>
              </c:extLst>
            </c:dLbl>
            <c:dLbl>
              <c:idx val="11"/>
              <c:layout>
                <c:manualLayout>
                  <c:x val="7.9468175853018366E-2"/>
                  <c:y val="-3.6580832801305245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CC-4A18-B7B6-DBCB34CFCE7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'PRODUTOS MOVIMENTADOS'!$A$15:$A$26</c:f>
              <c:strCache>
                <c:ptCount val="12"/>
                <c:pt idx="0">
                  <c:v>BARRILHA A GRANEL E EM BAGS</c:v>
                </c:pt>
                <c:pt idx="1">
                  <c:v>SULFATO DE SÓDIO GRANEL</c:v>
                </c:pt>
                <c:pt idx="2">
                  <c:v>AÇUCAR A GRANEL</c:v>
                </c:pt>
                <c:pt idx="3">
                  <c:v>MALTE E CEVADA</c:v>
                </c:pt>
                <c:pt idx="4">
                  <c:v>DIVERSOS (apoio, equipamentos)</c:v>
                </c:pt>
                <c:pt idx="5">
                  <c:v>SILICATO DE VIDRO GRANEL</c:v>
                </c:pt>
                <c:pt idx="6">
                  <c:v>COQUE DE PETRÓLEO GRANEL</c:v>
                </c:pt>
                <c:pt idx="7">
                  <c:v>QUARTZO A GRANEL</c:v>
                </c:pt>
                <c:pt idx="8">
                  <c:v>GADO BOVINO VIVO</c:v>
                </c:pt>
                <c:pt idx="9">
                  <c:v>CHAPAS E TUBOS DE AÇO</c:v>
                </c:pt>
                <c:pt idx="10">
                  <c:v>CAFÉ EM BAGS</c:v>
                </c:pt>
                <c:pt idx="11">
                  <c:v>AÇUCAR SACAS E BAGS</c:v>
                </c:pt>
              </c:strCache>
            </c:strRef>
          </c:cat>
          <c:val>
            <c:numRef>
              <c:f>'PRODUTOS MOVIMENTADOS'!$B$15:$B$26</c:f>
              <c:numCache>
                <c:formatCode>_-* #,##0_-;\-* #,##0_-;_-* "-"??_-;_-@_-</c:formatCode>
                <c:ptCount val="12"/>
                <c:pt idx="0">
                  <c:v>341852.58</c:v>
                </c:pt>
                <c:pt idx="1">
                  <c:v>19808.53</c:v>
                </c:pt>
                <c:pt idx="2" formatCode="_(* #,##0.00_);_(* \(#,##0.00\);_(* &quot;-&quot;??_);_(@_)">
                  <c:v>0</c:v>
                </c:pt>
                <c:pt idx="3">
                  <c:v>210814.57</c:v>
                </c:pt>
                <c:pt idx="4">
                  <c:v>3164</c:v>
                </c:pt>
                <c:pt idx="5">
                  <c:v>50851.6</c:v>
                </c:pt>
                <c:pt idx="6">
                  <c:v>40077.32</c:v>
                </c:pt>
                <c:pt idx="7">
                  <c:v>10007.299999999999</c:v>
                </c:pt>
                <c:pt idx="8">
                  <c:v>38323.42</c:v>
                </c:pt>
                <c:pt idx="9">
                  <c:v>44534.11</c:v>
                </c:pt>
                <c:pt idx="10">
                  <c:v>0</c:v>
                </c:pt>
                <c:pt idx="11">
                  <c:v>169030.617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CC-4A18-B7B6-DBCB34CFC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3077920269789458"/>
          <c:y val="1.63398692810457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'PRODUTOS MOVIMENTADOS'!$C$14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810-410C-90CB-DF6A23E704C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810-410C-90CB-DF6A23E704C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810-410C-90CB-DF6A23E704C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810-410C-90CB-DF6A23E704C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810-410C-90CB-DF6A23E704C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810-410C-90CB-DF6A23E704C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810-410C-90CB-DF6A23E704C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810-410C-90CB-DF6A23E704C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F810-410C-90CB-DF6A23E704C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F810-410C-90CB-DF6A23E704C5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F810-410C-90CB-DF6A23E704C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F810-410C-90CB-DF6A23E704C5}"/>
              </c:ext>
            </c:extLst>
          </c:dPt>
          <c:dLbls>
            <c:dLbl>
              <c:idx val="0"/>
              <c:layout>
                <c:manualLayout>
                  <c:x val="8.6213407999834901E-2"/>
                  <c:y val="-1.424064638978951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BARRILHA GRANEL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25%
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10-410C-90CB-DF6A23E704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10-410C-90CB-DF6A23E704C5}"/>
                </c:ext>
              </c:extLst>
            </c:dLbl>
            <c:dLbl>
              <c:idx val="2"/>
              <c:layout>
                <c:manualLayout>
                  <c:x val="0.10027917433699952"/>
                  <c:y val="-6.1061190880551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10-410C-90CB-DF6A23E704C5}"/>
                </c:ext>
              </c:extLst>
            </c:dLbl>
            <c:dLbl>
              <c:idx val="3"/>
              <c:layout>
                <c:manualLayout>
                  <c:x val="1.5375730293045392E-2"/>
                  <c:y val="9.010395759353598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malte e cevada 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F810-410C-90CB-DF6A23E704C5}"/>
                </c:ext>
              </c:extLst>
            </c:dLbl>
            <c:dLbl>
              <c:idx val="4"/>
              <c:layout>
                <c:manualLayout>
                  <c:x val="-2.4193184103460545E-2"/>
                  <c:y val="6.99639750913487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7238AC9E-0696-46CF-B403-488A7BFFB9CC}" type="CATEGORYNAME">
                      <a:rPr lang="en-US"/>
                      <a:pPr>
                        <a:defRPr/>
                      </a:pPr>
                      <a:t>[NOME DA CATEGORIA]</a:t>
                    </a:fld>
                    <a:r>
                      <a:rPr lang="en-US" baseline="0"/>
                      <a:t>
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810-410C-90CB-DF6A23E704C5}"/>
                </c:ext>
              </c:extLst>
            </c:dLbl>
            <c:dLbl>
              <c:idx val="5"/>
              <c:layout>
                <c:manualLayout>
                  <c:x val="-4.8514662582697793E-2"/>
                  <c:y val="-8.593227317173587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aseline="0"/>
                      <a:t>SILICATO
4%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810-410C-90CB-DF6A23E704C5}"/>
                </c:ext>
              </c:extLst>
            </c:dLbl>
            <c:dLbl>
              <c:idx val="6"/>
              <c:layout>
                <c:manualLayout>
                  <c:x val="-7.361168262611574E-2"/>
                  <c:y val="7.22296845247285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10-410C-90CB-DF6A23E704C5}"/>
                </c:ext>
              </c:extLst>
            </c:dLbl>
            <c:dLbl>
              <c:idx val="7"/>
              <c:layout>
                <c:manualLayout>
                  <c:x val="-0.11440578768518375"/>
                  <c:y val="-2.33781071483711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10-410C-90CB-DF6A23E704C5}"/>
                </c:ext>
              </c:extLst>
            </c:dLbl>
            <c:dLbl>
              <c:idx val="8"/>
              <c:layout>
                <c:manualLayout>
                  <c:x val="5.3822172032032392E-2"/>
                  <c:y val="-2.8091451803818647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10-410C-90CB-DF6A23E704C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10-410C-90CB-DF6A23E704C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10-410C-90CB-DF6A23E704C5}"/>
                </c:ext>
              </c:extLst>
            </c:dLbl>
            <c:dLbl>
              <c:idx val="11"/>
              <c:layout>
                <c:manualLayout>
                  <c:x val="4.0879394005022454E-2"/>
                  <c:y val="-4.1594359528588337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10-410C-90CB-DF6A23E704C5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'PRODUTOS MOVIMENTADOS'!$A$15:$A$26</c:f>
              <c:strCache>
                <c:ptCount val="12"/>
                <c:pt idx="0">
                  <c:v>BARRILHA A GRANEL E EM BAGS</c:v>
                </c:pt>
                <c:pt idx="1">
                  <c:v>SULFATO DE SÓDIO GRANEL</c:v>
                </c:pt>
                <c:pt idx="2">
                  <c:v>AÇUCAR A GRANEL</c:v>
                </c:pt>
                <c:pt idx="3">
                  <c:v>MALTE E CEVADA</c:v>
                </c:pt>
                <c:pt idx="4">
                  <c:v>DIVERSOS (apoio, equipamentos)</c:v>
                </c:pt>
                <c:pt idx="5">
                  <c:v>SILICATO DE VIDRO GRANEL</c:v>
                </c:pt>
                <c:pt idx="6">
                  <c:v>COQUE DE PETRÓLEO GRANEL</c:v>
                </c:pt>
                <c:pt idx="7">
                  <c:v>QUARTZO A GRANEL</c:v>
                </c:pt>
                <c:pt idx="8">
                  <c:v>GADO BOVINO VIVO</c:v>
                </c:pt>
                <c:pt idx="9">
                  <c:v>CHAPAS E TUBOS DE AÇO</c:v>
                </c:pt>
                <c:pt idx="10">
                  <c:v>CAFÉ EM BAGS</c:v>
                </c:pt>
                <c:pt idx="11">
                  <c:v>AÇUCAR SACAS E BAGS</c:v>
                </c:pt>
              </c:strCache>
            </c:strRef>
          </c:cat>
          <c:val>
            <c:numRef>
              <c:f>'PRODUTOS MOVIMENTADOS'!$C$15:$C$26</c:f>
              <c:numCache>
                <c:formatCode>_-* #,##0_-;\-* #,##0_-;_-* "-"??_-;_-@_-</c:formatCode>
                <c:ptCount val="12"/>
                <c:pt idx="0">
                  <c:v>379069</c:v>
                </c:pt>
                <c:pt idx="1">
                  <c:v>0</c:v>
                </c:pt>
                <c:pt idx="2">
                  <c:v>478578</c:v>
                </c:pt>
                <c:pt idx="3">
                  <c:v>140846.37</c:v>
                </c:pt>
                <c:pt idx="4">
                  <c:v>4503</c:v>
                </c:pt>
                <c:pt idx="5">
                  <c:v>52158.46</c:v>
                </c:pt>
                <c:pt idx="6">
                  <c:v>193636</c:v>
                </c:pt>
                <c:pt idx="7">
                  <c:v>8046.69</c:v>
                </c:pt>
                <c:pt idx="8">
                  <c:v>55438.814999999995</c:v>
                </c:pt>
                <c:pt idx="9">
                  <c:v>0</c:v>
                </c:pt>
                <c:pt idx="10">
                  <c:v>8651</c:v>
                </c:pt>
                <c:pt idx="11">
                  <c:v>80883.486000000004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10-410C-90CB-DF6A23E70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RECEITA</a:t>
            </a:r>
            <a:r>
              <a:rPr lang="pt-BR" b="1" baseline="0"/>
              <a:t> ECONOMICA ACUMULADA - comparativo</a:t>
            </a:r>
            <a:endParaRPr lang="pt-BR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Plan1!$C$50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0.1103448275862069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81-424B-860B-6C88C07B4E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Plan1!$C$51:$C$62</c:f>
              <c:numCache>
                <c:formatCode>_(* #,##0.00_);_(* \(#,##0.00\);_(* "-"??_);_(@_)</c:formatCode>
                <c:ptCount val="12"/>
                <c:pt idx="0">
                  <c:v>1910104.18</c:v>
                </c:pt>
                <c:pt idx="1">
                  <c:v>3446824.06</c:v>
                </c:pt>
                <c:pt idx="2">
                  <c:v>5342624.6400000006</c:v>
                </c:pt>
                <c:pt idx="3">
                  <c:v>7250561.7300000004</c:v>
                </c:pt>
                <c:pt idx="4">
                  <c:v>9190269.75</c:v>
                </c:pt>
                <c:pt idx="5">
                  <c:v>11182571.609999999</c:v>
                </c:pt>
                <c:pt idx="6">
                  <c:v>13095154.129999999</c:v>
                </c:pt>
                <c:pt idx="7">
                  <c:v>14854707.449999999</c:v>
                </c:pt>
                <c:pt idx="8">
                  <c:v>16256540.549999999</c:v>
                </c:pt>
                <c:pt idx="9">
                  <c:v>18125116.41</c:v>
                </c:pt>
                <c:pt idx="10">
                  <c:v>19137199.789999999</c:v>
                </c:pt>
                <c:pt idx="11">
                  <c:v>21567704.66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81-424B-860B-6C88C07B4EB2}"/>
            </c:ext>
          </c:extLst>
        </c:ser>
        <c:ser>
          <c:idx val="1"/>
          <c:order val="1"/>
          <c:tx>
            <c:strRef>
              <c:f>Plan1!$D$50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81-424B-860B-6C88C07B4E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1-424B-860B-6C88C07B4E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81-424B-860B-6C88C07B4E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81-424B-860B-6C88C07B4EB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81-424B-860B-6C88C07B4E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81-424B-860B-6C88C07B4EB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81-424B-860B-6C88C07B4EB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81-424B-860B-6C88C07B4EB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81-424B-860B-6C88C07B4EB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81-424B-860B-6C88C07B4EB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81-424B-860B-6C88C07B4EB2}"/>
                </c:ext>
              </c:extLst>
            </c:dLbl>
            <c:dLbl>
              <c:idx val="11"/>
              <c:layout>
                <c:manualLayout>
                  <c:x val="0"/>
                  <c:y val="3.3716475095785438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81-424B-860B-6C88C07B4EB2}"/>
                </c:ext>
              </c:extLst>
            </c:dLbl>
            <c:spPr>
              <a:solidFill>
                <a:srgbClr val="EEECE1"/>
              </a:solidFill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Plan1!$D$51:$D$62</c:f>
              <c:numCache>
                <c:formatCode>_(* #,##0.00_);_(* \(#,##0.00\);_(* "-"??_);_(@_)</c:formatCode>
                <c:ptCount val="12"/>
                <c:pt idx="0">
                  <c:v>1935962.12</c:v>
                </c:pt>
                <c:pt idx="1">
                  <c:v>3676415.16</c:v>
                </c:pt>
                <c:pt idx="2">
                  <c:v>5268794.2</c:v>
                </c:pt>
                <c:pt idx="3">
                  <c:v>6962887.3500000006</c:v>
                </c:pt>
                <c:pt idx="4">
                  <c:v>8822135.5600000005</c:v>
                </c:pt>
                <c:pt idx="5">
                  <c:v>10555049.42</c:v>
                </c:pt>
                <c:pt idx="6">
                  <c:v>12560699.98</c:v>
                </c:pt>
                <c:pt idx="7">
                  <c:v>14438437.109999999</c:v>
                </c:pt>
                <c:pt idx="8">
                  <c:v>16315881.709999999</c:v>
                </c:pt>
                <c:pt idx="9">
                  <c:v>18512279.469999999</c:v>
                </c:pt>
                <c:pt idx="10">
                  <c:v>20806575.549999997</c:v>
                </c:pt>
                <c:pt idx="11">
                  <c:v>22616574.799999997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281-424B-860B-6C88C07B4EB2}"/>
            </c:ext>
          </c:extLst>
        </c:ser>
        <c:ser>
          <c:idx val="2"/>
          <c:order val="2"/>
          <c:tx>
            <c:strRef>
              <c:f>Plan1!$E$50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4.5977011494252817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81-424B-860B-6C88C07B4E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Plan1!$E$51:$E$62</c:f>
              <c:numCache>
                <c:formatCode>_(* #,##0.00_);_(* \(#,##0.00\);_(* "-"??_);_(@_)</c:formatCode>
                <c:ptCount val="12"/>
                <c:pt idx="0">
                  <c:v>1982635.36</c:v>
                </c:pt>
                <c:pt idx="1">
                  <c:v>3681202.6900000004</c:v>
                </c:pt>
                <c:pt idx="2">
                  <c:v>5341886.1000000006</c:v>
                </c:pt>
                <c:pt idx="3">
                  <c:v>7538159.4500000011</c:v>
                </c:pt>
                <c:pt idx="4">
                  <c:v>8942756.790000001</c:v>
                </c:pt>
                <c:pt idx="5">
                  <c:v>10448720.4</c:v>
                </c:pt>
                <c:pt idx="6">
                  <c:v>11837480.98</c:v>
                </c:pt>
                <c:pt idx="7">
                  <c:v>14067543.470000001</c:v>
                </c:pt>
                <c:pt idx="8">
                  <c:v>15949667.460000001</c:v>
                </c:pt>
                <c:pt idx="9">
                  <c:v>17960356.740000002</c:v>
                </c:pt>
                <c:pt idx="10">
                  <c:v>19949844.030000001</c:v>
                </c:pt>
                <c:pt idx="11">
                  <c:v>22313051.880000003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281-424B-860B-6C88C07B4EB2}"/>
            </c:ext>
          </c:extLst>
        </c:ser>
        <c:ser>
          <c:idx val="3"/>
          <c:order val="3"/>
          <c:tx>
            <c:strRef>
              <c:f>Plan1!$F$50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3.4798534798534932E-2"/>
                  <c:y val="-1.8390804597701205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81-424B-860B-6C88C07B4E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Plan1!$F$51:$F$62</c:f>
              <c:numCache>
                <c:formatCode>_(* #,##0.00_);_(* \(#,##0.00\);_(* "-"??_);_(@_)</c:formatCode>
                <c:ptCount val="12"/>
                <c:pt idx="0">
                  <c:v>2194319.39</c:v>
                </c:pt>
                <c:pt idx="1">
                  <c:v>4381830.6500000004</c:v>
                </c:pt>
                <c:pt idx="2">
                  <c:v>6377037.7200000007</c:v>
                </c:pt>
                <c:pt idx="3">
                  <c:v>8226383.6500000004</c:v>
                </c:pt>
                <c:pt idx="4">
                  <c:v>10776915.02</c:v>
                </c:pt>
                <c:pt idx="5">
                  <c:v>13109834.59</c:v>
                </c:pt>
                <c:pt idx="6">
                  <c:v>15859690.59</c:v>
                </c:pt>
                <c:pt idx="7">
                  <c:v>18644333.210000001</c:v>
                </c:pt>
                <c:pt idx="8">
                  <c:v>20657357.84</c:v>
                </c:pt>
                <c:pt idx="9">
                  <c:v>23181269.640000001</c:v>
                </c:pt>
                <c:pt idx="10">
                  <c:v>26476651.57</c:v>
                </c:pt>
                <c:pt idx="11">
                  <c:v>30253618.530000001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281-424B-860B-6C88C07B4EB2}"/>
            </c:ext>
          </c:extLst>
        </c:ser>
        <c:ser>
          <c:idx val="4"/>
          <c:order val="4"/>
          <c:tx>
            <c:strRef>
              <c:f>Plan1!$G$50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3.6781609195402298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81-424B-860B-6C88C07B4E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Plan1!$G$51:$G$62</c:f>
              <c:numCache>
                <c:formatCode>_(* #,##0.00_);_(* \(#,##0.00\);_(* "-"??_);_(@_)</c:formatCode>
                <c:ptCount val="12"/>
                <c:pt idx="0">
                  <c:v>3459222.2</c:v>
                </c:pt>
                <c:pt idx="1">
                  <c:v>6867630.0500000007</c:v>
                </c:pt>
                <c:pt idx="2">
                  <c:v>11367172.780000001</c:v>
                </c:pt>
                <c:pt idx="3">
                  <c:v>15022888.240000002</c:v>
                </c:pt>
                <c:pt idx="4">
                  <c:v>18106940.800000001</c:v>
                </c:pt>
                <c:pt idx="5">
                  <c:v>22447701.07</c:v>
                </c:pt>
                <c:pt idx="6">
                  <c:v>26169549.310000002</c:v>
                </c:pt>
                <c:pt idx="7">
                  <c:v>30590736.720000003</c:v>
                </c:pt>
                <c:pt idx="8">
                  <c:v>34836419.07</c:v>
                </c:pt>
                <c:pt idx="9">
                  <c:v>37689154.840000004</c:v>
                </c:pt>
                <c:pt idx="10">
                  <c:v>41474735.550000004</c:v>
                </c:pt>
                <c:pt idx="11">
                  <c:v>45704961.430000007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281-424B-860B-6C88C07B4EB2}"/>
            </c:ext>
          </c:extLst>
        </c:ser>
        <c:ser>
          <c:idx val="5"/>
          <c:order val="5"/>
          <c:tx>
            <c:strRef>
              <c:f>Plan1!$H$50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7619047619047755E-2"/>
                  <c:y val="-3.6781609195402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281-424B-860B-6C88C07B4EB2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Plan1!$H$51:$H$62</c:f>
              <c:numCache>
                <c:formatCode>_(* #,##0.00_);_(* \(#,##0.00\);_(* "-"??_);_(@_)</c:formatCode>
                <c:ptCount val="12"/>
                <c:pt idx="0">
                  <c:v>3899585.87</c:v>
                </c:pt>
                <c:pt idx="1">
                  <c:v>7803719.2300000004</c:v>
                </c:pt>
                <c:pt idx="2">
                  <c:v>11793295.120000001</c:v>
                </c:pt>
                <c:pt idx="3">
                  <c:v>16517547.240000002</c:v>
                </c:pt>
                <c:pt idx="4">
                  <c:v>21328764.080000002</c:v>
                </c:pt>
                <c:pt idx="5">
                  <c:v>26100130.360000003</c:v>
                </c:pt>
                <c:pt idx="6">
                  <c:v>31619867.560000002</c:v>
                </c:pt>
                <c:pt idx="7">
                  <c:v>37384605.300000004</c:v>
                </c:pt>
                <c:pt idx="8">
                  <c:v>42967909.880000003</c:v>
                </c:pt>
                <c:pt idx="9">
                  <c:v>48007209.620000005</c:v>
                </c:pt>
                <c:pt idx="10">
                  <c:v>53150797.290000007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E281-424B-860B-6C88C07B4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8083215"/>
        <c:axId val="1"/>
      </c:lineChart>
      <c:catAx>
        <c:axId val="21380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8083215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RECEITAS FATURADAS -  janeiro</a:t>
            </a:r>
            <a:r>
              <a:rPr lang="en-US" b="1" baseline="0"/>
              <a:t> a novembro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5371828521428E-2"/>
          <c:y val="0.19486111111111112"/>
          <c:w val="0.814905293088363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'comparativo toneladas'!$C$7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'comparativo toneladas'!$B$8:$B$14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'comparativo toneladas'!$C$8:$C$14</c:f>
              <c:numCache>
                <c:formatCode>_-* #,##0_-;\-* #,##0_-;_-* "-"??_-;_-@_-</c:formatCode>
                <c:ptCount val="7"/>
                <c:pt idx="0">
                  <c:v>15496884.140000001</c:v>
                </c:pt>
                <c:pt idx="1">
                  <c:v>19137199.789999999</c:v>
                </c:pt>
                <c:pt idx="2">
                  <c:v>20806575.550000001</c:v>
                </c:pt>
                <c:pt idx="3">
                  <c:v>19949844.030000001</c:v>
                </c:pt>
                <c:pt idx="4">
                  <c:v>26476651.57</c:v>
                </c:pt>
                <c:pt idx="5">
                  <c:v>41474735.549999997</c:v>
                </c:pt>
                <c:pt idx="6">
                  <c:v>53150797.289999999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4-49ED-9599-578A5EEC4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7016032"/>
        <c:axId val="1"/>
      </c:barChart>
      <c:catAx>
        <c:axId val="41701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701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'RESUMO FATURAMENTO'!$A$10:$A$20</c:f>
              <c:strCache>
                <c:ptCount val="11"/>
                <c:pt idx="0">
                  <c:v> I - navios tanque </c:v>
                </c:pt>
                <c:pt idx="1">
                  <c:v> I - navios cais comercial </c:v>
                </c:pt>
                <c:pt idx="2">
                  <c:v> I - navios turismo </c:v>
                </c:pt>
                <c:pt idx="3">
                  <c:v> II - INSTALAÇÕES DE ACOSTAGEM </c:v>
                </c:pt>
                <c:pt idx="4">
                  <c:v> III - INFRAESTRUTURA  OPERACIONAL E TERRESTRE </c:v>
                </c:pt>
                <c:pt idx="5">
                  <c:v> V - INSTALAÇÕES DE ARMAZENAGEM DE CARGAS </c:v>
                </c:pt>
                <c:pt idx="6">
                  <c:v> VII - DIVERSOS PADRONIZADOS </c:v>
                </c:pt>
                <c:pt idx="7">
                  <c:v> VIII - USO TEMPORÁRIO ÁREAS </c:v>
                </c:pt>
                <c:pt idx="8">
                  <c:v> IX -TARIFAS COMPLEMENTARES  </c:v>
                </c:pt>
                <c:pt idx="9">
                  <c:v> RECEITAS ADMINISTRATIVAS e  FINANCEIRAS </c:v>
                </c:pt>
                <c:pt idx="10">
                  <c:v> RESSARCIMENTO DE DESPESAS </c:v>
                </c:pt>
              </c:strCache>
            </c:strRef>
          </c:cat>
          <c:val>
            <c:numRef>
              <c:f>'RESUMO FATURAMENTO'!$G$10:$G$20</c:f>
              <c:numCache>
                <c:formatCode>_(* #,##0.00_);_(* \(#,##0.00\);_(* "-"??_);_(@_)</c:formatCode>
                <c:ptCount val="11"/>
                <c:pt idx="0">
                  <c:v>11802464.74</c:v>
                </c:pt>
                <c:pt idx="1">
                  <c:v>1509862.15</c:v>
                </c:pt>
                <c:pt idx="2">
                  <c:v>372448.53</c:v>
                </c:pt>
                <c:pt idx="3">
                  <c:v>6480384.2199999997</c:v>
                </c:pt>
                <c:pt idx="4">
                  <c:v>15122304.07</c:v>
                </c:pt>
                <c:pt idx="5">
                  <c:v>13132059.07</c:v>
                </c:pt>
                <c:pt idx="6">
                  <c:v>92167.93</c:v>
                </c:pt>
                <c:pt idx="7">
                  <c:v>1624067.24</c:v>
                </c:pt>
                <c:pt idx="8">
                  <c:v>954203.54</c:v>
                </c:pt>
                <c:pt idx="9">
                  <c:v>1421784.42</c:v>
                </c:pt>
                <c:pt idx="10">
                  <c:v>639051.38000000012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E-44CA-B218-814D68220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7622224"/>
        <c:axId val="1"/>
        <c:axId val="0"/>
      </c:bar3DChart>
      <c:catAx>
        <c:axId val="41762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417622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5706940874035832E-3"/>
                  <c:y val="-5.2684903748733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12-4D1D-9D36-FA7E84B061BB}"/>
                </c:ext>
              </c:extLst>
            </c:dLbl>
            <c:dLbl>
              <c:idx val="1"/>
              <c:layout>
                <c:manualLayout>
                  <c:x val="4.2844901456726651E-3"/>
                  <c:y val="-6.88956433637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12-4D1D-9D36-FA7E84B061BB}"/>
                </c:ext>
              </c:extLst>
            </c:dLbl>
            <c:dLbl>
              <c:idx val="2"/>
              <c:layout>
                <c:manualLayout>
                  <c:x val="5.1413881748071663E-3"/>
                  <c:y val="-6.88956433637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12-4D1D-9D36-FA7E84B061BB}"/>
                </c:ext>
              </c:extLst>
            </c:dLbl>
            <c:dLbl>
              <c:idx val="3"/>
              <c:layout>
                <c:manualLayout>
                  <c:x val="5.9982862039417309E-3"/>
                  <c:y val="-4.86322188449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12-4D1D-9D36-FA7E84B061BB}"/>
                </c:ext>
              </c:extLst>
            </c:dLbl>
            <c:dLbl>
              <c:idx val="4"/>
              <c:layout>
                <c:manualLayout>
                  <c:x val="6.8080208194314304E-3"/>
                  <c:y val="-0.10401912885003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12-4D1D-9D36-FA7E84B061BB}"/>
                </c:ext>
              </c:extLst>
            </c:dLbl>
            <c:dLbl>
              <c:idx val="5"/>
              <c:layout>
                <c:manualLayout>
                  <c:x val="6.6527926064326708E-3"/>
                  <c:y val="-3.178557491368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12-4D1D-9D36-FA7E84B061BB}"/>
                </c:ext>
              </c:extLst>
            </c:dLbl>
            <c:dLbl>
              <c:idx val="6"/>
              <c:layout>
                <c:manualLayout>
                  <c:x val="2.5706940874036617E-3"/>
                  <c:y val="-6.07902735562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12-4D1D-9D36-FA7E84B061BB}"/>
                </c:ext>
              </c:extLst>
            </c:dLbl>
            <c:dLbl>
              <c:idx val="7"/>
              <c:layout>
                <c:manualLayout>
                  <c:x val="4.2844901456726018E-3"/>
                  <c:y val="-5.268490374873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12-4D1D-9D36-FA7E84B061BB}"/>
                </c:ext>
              </c:extLst>
            </c:dLbl>
            <c:dLbl>
              <c:idx val="8"/>
              <c:layout>
                <c:manualLayout>
                  <c:x val="3.4275921165380064E-3"/>
                  <c:y val="-4.863221884498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12-4D1D-9D36-FA7E84B061BB}"/>
                </c:ext>
              </c:extLst>
            </c:dLbl>
            <c:dLbl>
              <c:idx val="9"/>
              <c:layout>
                <c:manualLayout>
                  <c:x val="8.5689802913453304E-4"/>
                  <c:y val="-5.673758865248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12-4D1D-9D36-FA7E84B061BB}"/>
                </c:ext>
              </c:extLst>
            </c:dLbl>
            <c:dLbl>
              <c:idx val="10"/>
              <c:layout>
                <c:manualLayout>
                  <c:x val="2.5706940874034735E-3"/>
                  <c:y val="-3.647416413373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12-4D1D-9D36-FA7E84B061BB}"/>
                </c:ext>
              </c:extLst>
            </c:dLbl>
            <c:dLbl>
              <c:idx val="11"/>
              <c:layout>
                <c:manualLayout>
                  <c:x val="8.5689802913440727E-4"/>
                  <c:y val="-3.647416413373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12-4D1D-9D36-FA7E84B061BB}"/>
                </c:ext>
              </c:extLst>
            </c:dLbl>
            <c:dLbl>
              <c:idx val="12"/>
              <c:layout>
                <c:manualLayout>
                  <c:x val="2.5706940874034735E-3"/>
                  <c:y val="-4.863221884498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12-4D1D-9D36-FA7E84B061B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GRÁFICO consad'!$A$10:$A$26</c:f>
              <c:strCache>
                <c:ptCount val="17"/>
                <c:pt idx="0">
                  <c:v>Canal navios tanque </c:v>
                </c:pt>
                <c:pt idx="1">
                  <c:v>açucar a granel</c:v>
                </c:pt>
                <c:pt idx="2">
                  <c:v>barrilha</c:v>
                </c:pt>
                <c:pt idx="3">
                  <c:v>coque de petróleo granel</c:v>
                </c:pt>
                <c:pt idx="4">
                  <c:v>gado bovino vivo</c:v>
                </c:pt>
                <c:pt idx="5">
                  <c:v>açucar em sacas</c:v>
                </c:pt>
                <c:pt idx="6">
                  <c:v>cevada a granel</c:v>
                </c:pt>
                <c:pt idx="7">
                  <c:v>insumos - apoio port. e marítimo</c:v>
                </c:pt>
                <c:pt idx="8">
                  <c:v>receitas patrimoniais - AREAS </c:v>
                </c:pt>
                <c:pt idx="9">
                  <c:v>receitas administ. E financeiras</c:v>
                </c:pt>
                <c:pt idx="10">
                  <c:v>Guarda de equip.próprios + BOX</c:v>
                </c:pt>
                <c:pt idx="11">
                  <c:v>malte a granel</c:v>
                </c:pt>
                <c:pt idx="12">
                  <c:v>silicato de vidro granel</c:v>
                </c:pt>
                <c:pt idx="13">
                  <c:v>canal - navios de turismo</c:v>
                </c:pt>
                <c:pt idx="14">
                  <c:v>café em bags</c:v>
                </c:pt>
                <c:pt idx="15">
                  <c:v>quartzo a granel</c:v>
                </c:pt>
                <c:pt idx="16">
                  <c:v>veículos (chassis) + equipamentos</c:v>
                </c:pt>
              </c:strCache>
            </c:strRef>
          </c:cat>
          <c:val>
            <c:numRef>
              <c:f>'BASE GRÁFICO consad'!$I$10:$I$26</c:f>
              <c:numCache>
                <c:formatCode>_(* #,##0.00_);_(* \(#,##0.00\);_(* "-"??_);_(@_)</c:formatCode>
                <c:ptCount val="17"/>
                <c:pt idx="0">
                  <c:v>11802464.74</c:v>
                </c:pt>
                <c:pt idx="1">
                  <c:v>9220616.1399999987</c:v>
                </c:pt>
                <c:pt idx="2">
                  <c:v>6909054.9100000001</c:v>
                </c:pt>
                <c:pt idx="3">
                  <c:v>4915302.67</c:v>
                </c:pt>
                <c:pt idx="4">
                  <c:v>4829237.79</c:v>
                </c:pt>
                <c:pt idx="5">
                  <c:v>4661170.6399999997</c:v>
                </c:pt>
                <c:pt idx="6">
                  <c:v>2062344.38</c:v>
                </c:pt>
                <c:pt idx="7">
                  <c:v>1987688.09</c:v>
                </c:pt>
                <c:pt idx="8">
                  <c:v>1624067.24</c:v>
                </c:pt>
                <c:pt idx="9">
                  <c:v>1514496.22</c:v>
                </c:pt>
                <c:pt idx="10">
                  <c:v>954203.54</c:v>
                </c:pt>
                <c:pt idx="11">
                  <c:v>929578.37999999989</c:v>
                </c:pt>
                <c:pt idx="12">
                  <c:v>755750.28</c:v>
                </c:pt>
                <c:pt idx="13">
                  <c:v>372448.53</c:v>
                </c:pt>
                <c:pt idx="14">
                  <c:v>388518.80999999994</c:v>
                </c:pt>
                <c:pt idx="15">
                  <c:v>160690.83000000002</c:v>
                </c:pt>
                <c:pt idx="16">
                  <c:v>63164.1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12-4D1D-9D36-FA7E84B06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823424"/>
        <c:axId val="1"/>
        <c:axId val="0"/>
      </c:bar3DChart>
      <c:catAx>
        <c:axId val="1428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823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BA117-EA5C-4738-9F73-84C1FBE3BB0F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D1DE1B-F5AE-458E-81E7-AB66E4268FB6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MOVIMENTAÇÃO DE CARGAS – em relação ano anterior</a:t>
          </a:r>
        </a:p>
        <a:p>
          <a:r>
            <a:rPr lang="pt-BR" dirty="0"/>
            <a:t> 1.401.810,608 toneladas:  </a:t>
          </a:r>
          <a:r>
            <a:rPr lang="pt-BR" b="1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50,98 %</a:t>
          </a:r>
          <a:endParaRPr lang="pt-BR" dirty="0"/>
        </a:p>
      </dgm:t>
    </dgm:pt>
    <dgm:pt modelId="{A02D3923-D6EF-4074-AC5D-55FE1BCB5B0A}" type="parTrans" cxnId="{855AA5FF-7F07-4A4C-A77E-D7260649C947}">
      <dgm:prSet/>
      <dgm:spPr/>
      <dgm:t>
        <a:bodyPr/>
        <a:lstStyle/>
        <a:p>
          <a:endParaRPr lang="pt-BR"/>
        </a:p>
      </dgm:t>
    </dgm:pt>
    <dgm:pt modelId="{188DBCF0-98D2-4814-B734-1136D7D60C85}" type="sibTrans" cxnId="{855AA5FF-7F07-4A4C-A77E-D7260649C947}">
      <dgm:prSet/>
      <dgm:spPr/>
      <dgm:t>
        <a:bodyPr/>
        <a:lstStyle/>
        <a:p>
          <a:endParaRPr lang="pt-BR"/>
        </a:p>
      </dgm:t>
    </dgm:pt>
    <dgm:pt modelId="{D8A7189D-4C3E-4641-AD29-900552ED5F2E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RECEITAS – em relação ano anterior</a:t>
          </a:r>
        </a:p>
        <a:p>
          <a:r>
            <a:rPr lang="pt-BR" dirty="0"/>
            <a:t>- R$ 53.150.797,29: </a:t>
          </a:r>
          <a:r>
            <a:rPr lang="pt-BR" b="1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28,15</a:t>
          </a:r>
          <a:r>
            <a:rPr lang="pt-BR" b="1" u="sng" dirty="0"/>
            <a:t> %</a:t>
          </a:r>
        </a:p>
      </dgm:t>
    </dgm:pt>
    <dgm:pt modelId="{99667992-D727-429B-A2FB-A1D3BFE86CC2}" type="parTrans" cxnId="{ECE1B0F2-3361-4C7E-8839-92A882C9BC09}">
      <dgm:prSet/>
      <dgm:spPr/>
      <dgm:t>
        <a:bodyPr/>
        <a:lstStyle/>
        <a:p>
          <a:endParaRPr lang="pt-BR"/>
        </a:p>
      </dgm:t>
    </dgm:pt>
    <dgm:pt modelId="{754DA790-8E5D-439C-B2BB-3FB029ED7D06}" type="sibTrans" cxnId="{ECE1B0F2-3361-4C7E-8839-92A882C9BC09}">
      <dgm:prSet/>
      <dgm:spPr/>
      <dgm:t>
        <a:bodyPr/>
        <a:lstStyle/>
        <a:p>
          <a:endParaRPr lang="pt-BR"/>
        </a:p>
      </dgm:t>
    </dgm:pt>
    <dgm:pt modelId="{AA199AC8-0D0A-46A8-B222-03F807442A89}">
      <dgm:prSet phldrT="[Texto]"/>
      <dgm:spPr/>
      <dgm:t>
        <a:bodyPr/>
        <a:lstStyle/>
        <a:p>
          <a:r>
            <a:rPr lang="pt-BR" dirty="0"/>
            <a:t>TAXA DE OCUPAÇÃO – em relação ano anterior</a:t>
          </a:r>
        </a:p>
        <a:p>
          <a:r>
            <a:rPr lang="pt-BR" dirty="0"/>
            <a:t>- 96 %: </a:t>
          </a:r>
          <a:r>
            <a:rPr lang="pt-BR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33,33 % </a:t>
          </a:r>
          <a:endParaRPr lang="pt-BR" dirty="0"/>
        </a:p>
      </dgm:t>
    </dgm:pt>
    <dgm:pt modelId="{4627EEC0-4E6F-4B2A-BF76-399BCC50DD4A}" type="parTrans" cxnId="{BA76978A-A5AA-48D8-80EF-FFD1C2AA0FE9}">
      <dgm:prSet/>
      <dgm:spPr/>
      <dgm:t>
        <a:bodyPr/>
        <a:lstStyle/>
        <a:p>
          <a:endParaRPr lang="pt-BR"/>
        </a:p>
      </dgm:t>
    </dgm:pt>
    <dgm:pt modelId="{E17D87CC-6FF9-486B-9A61-7737AE8ECEE8}" type="sibTrans" cxnId="{BA76978A-A5AA-48D8-80EF-FFD1C2AA0FE9}">
      <dgm:prSet/>
      <dgm:spPr/>
      <dgm:t>
        <a:bodyPr/>
        <a:lstStyle/>
        <a:p>
          <a:endParaRPr lang="pt-BR"/>
        </a:p>
      </dgm:t>
    </dgm:pt>
    <dgm:pt modelId="{AB67DC5F-D988-4762-84F2-C0176B56CA5F}" type="pres">
      <dgm:prSet presAssocID="{D3CBA117-EA5C-4738-9F73-84C1FBE3BB0F}" presName="Name0" presStyleCnt="0">
        <dgm:presLayoutVars>
          <dgm:chMax val="7"/>
          <dgm:chPref val="7"/>
          <dgm:dir/>
        </dgm:presLayoutVars>
      </dgm:prSet>
      <dgm:spPr/>
    </dgm:pt>
    <dgm:pt modelId="{9E62F58F-9588-4E1C-AA27-7373E84CE9BA}" type="pres">
      <dgm:prSet presAssocID="{D3CBA117-EA5C-4738-9F73-84C1FBE3BB0F}" presName="Name1" presStyleCnt="0"/>
      <dgm:spPr/>
    </dgm:pt>
    <dgm:pt modelId="{B4EF9B2D-EEAA-48C7-A8C3-5A73EF313809}" type="pres">
      <dgm:prSet presAssocID="{D3CBA117-EA5C-4738-9F73-84C1FBE3BB0F}" presName="cycle" presStyleCnt="0"/>
      <dgm:spPr/>
    </dgm:pt>
    <dgm:pt modelId="{80519C6A-F11C-472B-9AC6-5BC37D2B470C}" type="pres">
      <dgm:prSet presAssocID="{D3CBA117-EA5C-4738-9F73-84C1FBE3BB0F}" presName="srcNode" presStyleLbl="node1" presStyleIdx="0" presStyleCnt="3"/>
      <dgm:spPr/>
    </dgm:pt>
    <dgm:pt modelId="{57ECC0ED-CB84-4462-9D8A-F325F07A98C8}" type="pres">
      <dgm:prSet presAssocID="{D3CBA117-EA5C-4738-9F73-84C1FBE3BB0F}" presName="conn" presStyleLbl="parChTrans1D2" presStyleIdx="0" presStyleCnt="1"/>
      <dgm:spPr/>
    </dgm:pt>
    <dgm:pt modelId="{498E0A76-702F-4655-83C8-0A0019C197A0}" type="pres">
      <dgm:prSet presAssocID="{D3CBA117-EA5C-4738-9F73-84C1FBE3BB0F}" presName="extraNode" presStyleLbl="node1" presStyleIdx="0" presStyleCnt="3"/>
      <dgm:spPr/>
    </dgm:pt>
    <dgm:pt modelId="{C346D1E1-9D64-483B-AE25-9BA352A9E6BE}" type="pres">
      <dgm:prSet presAssocID="{D3CBA117-EA5C-4738-9F73-84C1FBE3BB0F}" presName="dstNode" presStyleLbl="node1" presStyleIdx="0" presStyleCnt="3"/>
      <dgm:spPr/>
    </dgm:pt>
    <dgm:pt modelId="{A736A17D-4FE8-4E4A-9701-06DE60E2ABEA}" type="pres">
      <dgm:prSet presAssocID="{E0D1DE1B-F5AE-458E-81E7-AB66E4268FB6}" presName="text_1" presStyleLbl="node1" presStyleIdx="0" presStyleCnt="3" custScaleY="126984">
        <dgm:presLayoutVars>
          <dgm:bulletEnabled val="1"/>
        </dgm:presLayoutVars>
      </dgm:prSet>
      <dgm:spPr/>
    </dgm:pt>
    <dgm:pt modelId="{2D448313-3B49-4A1E-B94B-19791577F5C6}" type="pres">
      <dgm:prSet presAssocID="{E0D1DE1B-F5AE-458E-81E7-AB66E4268FB6}" presName="accent_1" presStyleCnt="0"/>
      <dgm:spPr/>
    </dgm:pt>
    <dgm:pt modelId="{E5DFCED5-A97C-4A03-9294-2EB03BAC856B}" type="pres">
      <dgm:prSet presAssocID="{E0D1DE1B-F5AE-458E-81E7-AB66E4268FB6}" presName="accentRepeatNode" presStyleLbl="solidFgAcc1" presStyleIdx="0" presStyleCnt="3"/>
      <dgm:spPr/>
    </dgm:pt>
    <dgm:pt modelId="{6E2A2353-93E8-40C8-9BCB-0040B695014A}" type="pres">
      <dgm:prSet presAssocID="{D8A7189D-4C3E-4641-AD29-900552ED5F2E}" presName="text_2" presStyleLbl="node1" presStyleIdx="1" presStyleCnt="3" custScaleY="126984">
        <dgm:presLayoutVars>
          <dgm:bulletEnabled val="1"/>
        </dgm:presLayoutVars>
      </dgm:prSet>
      <dgm:spPr/>
    </dgm:pt>
    <dgm:pt modelId="{8089199D-2468-4B16-845E-4CEA146AB1C0}" type="pres">
      <dgm:prSet presAssocID="{D8A7189D-4C3E-4641-AD29-900552ED5F2E}" presName="accent_2" presStyleCnt="0"/>
      <dgm:spPr/>
    </dgm:pt>
    <dgm:pt modelId="{A4EB9ECB-A5D0-4381-9299-C4D1CA37B1B1}" type="pres">
      <dgm:prSet presAssocID="{D8A7189D-4C3E-4641-AD29-900552ED5F2E}" presName="accentRepeatNode" presStyleLbl="solidFgAcc1" presStyleIdx="1" presStyleCnt="3"/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1C9C647F-4F5A-4682-9553-2AEF1C435C66}" type="pres">
      <dgm:prSet presAssocID="{AA199AC8-0D0A-46A8-B222-03F807442A89}" presName="text_3" presStyleLbl="node1" presStyleIdx="2" presStyleCnt="3" custScaleY="126984">
        <dgm:presLayoutVars>
          <dgm:bulletEnabled val="1"/>
        </dgm:presLayoutVars>
      </dgm:prSet>
      <dgm:spPr/>
    </dgm:pt>
    <dgm:pt modelId="{8B3D86A5-7229-48B5-A814-E38D17643D2E}" type="pres">
      <dgm:prSet presAssocID="{AA199AC8-0D0A-46A8-B222-03F807442A89}" presName="accent_3" presStyleCnt="0"/>
      <dgm:spPr/>
    </dgm:pt>
    <dgm:pt modelId="{BB00078F-4F5A-449C-9E38-886DCBE2378D}" type="pres">
      <dgm:prSet presAssocID="{AA199AC8-0D0A-46A8-B222-03F807442A89}" presName="accentRepeatNode" presStyleLbl="solidFgAcc1" presStyleIdx="2" presStyleCnt="3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</dgm:ptLst>
  <dgm:cxnLst>
    <dgm:cxn modelId="{A4D5C201-DBAE-4DE6-9E40-4408A7F06943}" type="presOf" srcId="{D8A7189D-4C3E-4641-AD29-900552ED5F2E}" destId="{6E2A2353-93E8-40C8-9BCB-0040B695014A}" srcOrd="0" destOrd="0" presId="urn:microsoft.com/office/officeart/2008/layout/VerticalCurvedList"/>
    <dgm:cxn modelId="{C4774487-0273-421C-9336-39C6664DFE47}" type="presOf" srcId="{E0D1DE1B-F5AE-458E-81E7-AB66E4268FB6}" destId="{A736A17D-4FE8-4E4A-9701-06DE60E2ABEA}" srcOrd="0" destOrd="0" presId="urn:microsoft.com/office/officeart/2008/layout/VerticalCurvedList"/>
    <dgm:cxn modelId="{BA76978A-A5AA-48D8-80EF-FFD1C2AA0FE9}" srcId="{D3CBA117-EA5C-4738-9F73-84C1FBE3BB0F}" destId="{AA199AC8-0D0A-46A8-B222-03F807442A89}" srcOrd="2" destOrd="0" parTransId="{4627EEC0-4E6F-4B2A-BF76-399BCC50DD4A}" sibTransId="{E17D87CC-6FF9-486B-9A61-7737AE8ECEE8}"/>
    <dgm:cxn modelId="{734F02B9-DDD6-483E-8E49-0BF8F4A66A08}" type="presOf" srcId="{D3CBA117-EA5C-4738-9F73-84C1FBE3BB0F}" destId="{AB67DC5F-D988-4762-84F2-C0176B56CA5F}" srcOrd="0" destOrd="0" presId="urn:microsoft.com/office/officeart/2008/layout/VerticalCurvedList"/>
    <dgm:cxn modelId="{8B47FFE3-F6F4-4163-B85C-632545AFFB07}" type="presOf" srcId="{188DBCF0-98D2-4814-B734-1136D7D60C85}" destId="{57ECC0ED-CB84-4462-9D8A-F325F07A98C8}" srcOrd="0" destOrd="0" presId="urn:microsoft.com/office/officeart/2008/layout/VerticalCurvedList"/>
    <dgm:cxn modelId="{ECE1B0F2-3361-4C7E-8839-92A882C9BC09}" srcId="{D3CBA117-EA5C-4738-9F73-84C1FBE3BB0F}" destId="{D8A7189D-4C3E-4641-AD29-900552ED5F2E}" srcOrd="1" destOrd="0" parTransId="{99667992-D727-429B-A2FB-A1D3BFE86CC2}" sibTransId="{754DA790-8E5D-439C-B2BB-3FB029ED7D06}"/>
    <dgm:cxn modelId="{D37A12F7-7877-4291-A8DD-A32DF87591CA}" type="presOf" srcId="{AA199AC8-0D0A-46A8-B222-03F807442A89}" destId="{1C9C647F-4F5A-4682-9553-2AEF1C435C66}" srcOrd="0" destOrd="0" presId="urn:microsoft.com/office/officeart/2008/layout/VerticalCurvedList"/>
    <dgm:cxn modelId="{855AA5FF-7F07-4A4C-A77E-D7260649C947}" srcId="{D3CBA117-EA5C-4738-9F73-84C1FBE3BB0F}" destId="{E0D1DE1B-F5AE-458E-81E7-AB66E4268FB6}" srcOrd="0" destOrd="0" parTransId="{A02D3923-D6EF-4074-AC5D-55FE1BCB5B0A}" sibTransId="{188DBCF0-98D2-4814-B734-1136D7D60C85}"/>
    <dgm:cxn modelId="{CA9E8EDD-00BD-4001-BA37-5295722647D3}" type="presParOf" srcId="{AB67DC5F-D988-4762-84F2-C0176B56CA5F}" destId="{9E62F58F-9588-4E1C-AA27-7373E84CE9BA}" srcOrd="0" destOrd="0" presId="urn:microsoft.com/office/officeart/2008/layout/VerticalCurvedList"/>
    <dgm:cxn modelId="{6F4B0A6F-F05C-4336-B40C-784BD998BA79}" type="presParOf" srcId="{9E62F58F-9588-4E1C-AA27-7373E84CE9BA}" destId="{B4EF9B2D-EEAA-48C7-A8C3-5A73EF313809}" srcOrd="0" destOrd="0" presId="urn:microsoft.com/office/officeart/2008/layout/VerticalCurvedList"/>
    <dgm:cxn modelId="{202669A2-E742-4AC4-B8CD-157D978A8BB2}" type="presParOf" srcId="{B4EF9B2D-EEAA-48C7-A8C3-5A73EF313809}" destId="{80519C6A-F11C-472B-9AC6-5BC37D2B470C}" srcOrd="0" destOrd="0" presId="urn:microsoft.com/office/officeart/2008/layout/VerticalCurvedList"/>
    <dgm:cxn modelId="{6679C5BA-B247-4EF9-B51B-82C3BC2E9412}" type="presParOf" srcId="{B4EF9B2D-EEAA-48C7-A8C3-5A73EF313809}" destId="{57ECC0ED-CB84-4462-9D8A-F325F07A98C8}" srcOrd="1" destOrd="0" presId="urn:microsoft.com/office/officeart/2008/layout/VerticalCurvedList"/>
    <dgm:cxn modelId="{9D1014CD-75D5-4A19-9DA1-9AA0537BC9E3}" type="presParOf" srcId="{B4EF9B2D-EEAA-48C7-A8C3-5A73EF313809}" destId="{498E0A76-702F-4655-83C8-0A0019C197A0}" srcOrd="2" destOrd="0" presId="urn:microsoft.com/office/officeart/2008/layout/VerticalCurvedList"/>
    <dgm:cxn modelId="{D75E6D05-EA1E-46AC-8DBD-BA8596518A53}" type="presParOf" srcId="{B4EF9B2D-EEAA-48C7-A8C3-5A73EF313809}" destId="{C346D1E1-9D64-483B-AE25-9BA352A9E6BE}" srcOrd="3" destOrd="0" presId="urn:microsoft.com/office/officeart/2008/layout/VerticalCurvedList"/>
    <dgm:cxn modelId="{FEF9A65E-265A-4F40-B4EE-9154304FCDE0}" type="presParOf" srcId="{9E62F58F-9588-4E1C-AA27-7373E84CE9BA}" destId="{A736A17D-4FE8-4E4A-9701-06DE60E2ABEA}" srcOrd="1" destOrd="0" presId="urn:microsoft.com/office/officeart/2008/layout/VerticalCurvedList"/>
    <dgm:cxn modelId="{676651F3-2B65-437E-957F-7EC24D4C32BF}" type="presParOf" srcId="{9E62F58F-9588-4E1C-AA27-7373E84CE9BA}" destId="{2D448313-3B49-4A1E-B94B-19791577F5C6}" srcOrd="2" destOrd="0" presId="urn:microsoft.com/office/officeart/2008/layout/VerticalCurvedList"/>
    <dgm:cxn modelId="{606675FA-5A3B-4624-ADA1-BA42C3769DC4}" type="presParOf" srcId="{2D448313-3B49-4A1E-B94B-19791577F5C6}" destId="{E5DFCED5-A97C-4A03-9294-2EB03BAC856B}" srcOrd="0" destOrd="0" presId="urn:microsoft.com/office/officeart/2008/layout/VerticalCurvedList"/>
    <dgm:cxn modelId="{11C426E9-4AE3-4CBC-8AD2-A94247CB5D2C}" type="presParOf" srcId="{9E62F58F-9588-4E1C-AA27-7373E84CE9BA}" destId="{6E2A2353-93E8-40C8-9BCB-0040B695014A}" srcOrd="3" destOrd="0" presId="urn:microsoft.com/office/officeart/2008/layout/VerticalCurvedList"/>
    <dgm:cxn modelId="{32ECB48B-E2DE-4389-A944-5ED21FC57122}" type="presParOf" srcId="{9E62F58F-9588-4E1C-AA27-7373E84CE9BA}" destId="{8089199D-2468-4B16-845E-4CEA146AB1C0}" srcOrd="4" destOrd="0" presId="urn:microsoft.com/office/officeart/2008/layout/VerticalCurvedList"/>
    <dgm:cxn modelId="{87C2255B-2D19-465C-B46A-39A81202E8C2}" type="presParOf" srcId="{8089199D-2468-4B16-845E-4CEA146AB1C0}" destId="{A4EB9ECB-A5D0-4381-9299-C4D1CA37B1B1}" srcOrd="0" destOrd="0" presId="urn:microsoft.com/office/officeart/2008/layout/VerticalCurvedList"/>
    <dgm:cxn modelId="{8A260CD2-697A-4548-ADAE-654B93448165}" type="presParOf" srcId="{9E62F58F-9588-4E1C-AA27-7373E84CE9BA}" destId="{1C9C647F-4F5A-4682-9553-2AEF1C435C66}" srcOrd="5" destOrd="0" presId="urn:microsoft.com/office/officeart/2008/layout/VerticalCurvedList"/>
    <dgm:cxn modelId="{DC562D0C-D701-487E-A17D-ECBD1F858F11}" type="presParOf" srcId="{9E62F58F-9588-4E1C-AA27-7373E84CE9BA}" destId="{8B3D86A5-7229-48B5-A814-E38D17643D2E}" srcOrd="6" destOrd="0" presId="urn:microsoft.com/office/officeart/2008/layout/VerticalCurvedList"/>
    <dgm:cxn modelId="{B3502B9D-F01A-4428-A8DD-4758BE692136}" type="presParOf" srcId="{8B3D86A5-7229-48B5-A814-E38D17643D2E}" destId="{BB00078F-4F5A-449C-9E38-886DCBE237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F3BC6-B3F9-4D84-B7B1-504897C38D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8A937F-6277-4028-B745-AD628C715930}">
      <dgm:prSet phldrT="[Texto]"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Ocupação do berço:</a:t>
          </a:r>
          <a:endParaRPr lang="pt-BR" b="0" i="0" u="none" dirty="0">
            <a:latin typeface="+mn-lt"/>
          </a:endParaRPr>
        </a:p>
        <a:p>
          <a:r>
            <a:rPr lang="pt-BR" b="0" i="0" u="none" dirty="0">
              <a:latin typeface="+mn-lt"/>
            </a:rPr>
            <a:t>320,36 dias – 96%</a:t>
          </a:r>
        </a:p>
      </dgm:t>
    </dgm:pt>
    <dgm:pt modelId="{1B3F3D83-550E-4E19-AA44-A9EADED036A8}" type="parTrans" cxnId="{F46E456F-3924-4872-86FA-7BE7F6D8DEAA}">
      <dgm:prSet/>
      <dgm:spPr/>
      <dgm:t>
        <a:bodyPr/>
        <a:lstStyle/>
        <a:p>
          <a:endParaRPr lang="pt-BR"/>
        </a:p>
      </dgm:t>
    </dgm:pt>
    <dgm:pt modelId="{FF77DF65-5629-41DC-85D2-89CF1B200D74}" type="sibTrans" cxnId="{F46E456F-3924-4872-86FA-7BE7F6D8DEAA}">
      <dgm:prSet/>
      <dgm:spPr/>
      <dgm:t>
        <a:bodyPr/>
        <a:lstStyle/>
        <a:p>
          <a:endParaRPr lang="pt-BR"/>
        </a:p>
      </dgm:t>
    </dgm:pt>
    <dgm:pt modelId="{BEB064E1-6BFC-42D0-B2A7-F68BBEDB08F1}">
      <dgm:prSet phldrT="[Texto]"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Chuva:</a:t>
          </a:r>
        </a:p>
        <a:p>
          <a:r>
            <a:rPr lang="pt-BR" b="0" i="0" u="none" dirty="0">
              <a:latin typeface="+mn-lt"/>
            </a:rPr>
            <a:t>42,75 dias – 13,34 %  </a:t>
          </a:r>
        </a:p>
      </dgm:t>
    </dgm:pt>
    <dgm:pt modelId="{B1D0BACC-DFCD-458A-AF44-40BA70237291}" type="parTrans" cxnId="{0BB455E3-7A33-43A3-95C2-0DA89D5D65B2}">
      <dgm:prSet/>
      <dgm:spPr/>
      <dgm:t>
        <a:bodyPr/>
        <a:lstStyle/>
        <a:p>
          <a:endParaRPr lang="pt-BR"/>
        </a:p>
      </dgm:t>
    </dgm:pt>
    <dgm:pt modelId="{45A1415F-B92E-4630-B5C8-1BB5AA069693}" type="sibTrans" cxnId="{0BB455E3-7A33-43A3-95C2-0DA89D5D65B2}">
      <dgm:prSet/>
      <dgm:spPr/>
      <dgm:t>
        <a:bodyPr/>
        <a:lstStyle/>
        <a:p>
          <a:endParaRPr lang="pt-BR"/>
        </a:p>
      </dgm:t>
    </dgm:pt>
    <dgm:pt modelId="{8F4CD153-1D9F-46D5-A260-B7A303239910}">
      <dgm:prSet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Produção:</a:t>
          </a:r>
        </a:p>
        <a:p>
          <a:r>
            <a:rPr lang="pt-BR" b="0" i="0" u="none" dirty="0">
              <a:latin typeface="+mn-lt"/>
            </a:rPr>
            <a:t> 243,74 dias – 76,09 %</a:t>
          </a:r>
        </a:p>
      </dgm:t>
    </dgm:pt>
    <dgm:pt modelId="{1FBBD657-3212-477D-991F-ED3EB4CAAE9D}" type="parTrans" cxnId="{A5FD5AFF-288E-4E8C-A3F9-6E234C112453}">
      <dgm:prSet/>
      <dgm:spPr/>
      <dgm:t>
        <a:bodyPr/>
        <a:lstStyle/>
        <a:p>
          <a:endParaRPr lang="pt-BR"/>
        </a:p>
      </dgm:t>
    </dgm:pt>
    <dgm:pt modelId="{38D14DE5-7E50-4BCB-96F6-1169E193AAB3}" type="sibTrans" cxnId="{A5FD5AFF-288E-4E8C-A3F9-6E234C112453}">
      <dgm:prSet/>
      <dgm:spPr/>
      <dgm:t>
        <a:bodyPr/>
        <a:lstStyle/>
        <a:p>
          <a:endParaRPr lang="pt-BR"/>
        </a:p>
      </dgm:t>
    </dgm:pt>
    <dgm:pt modelId="{4D2CB59C-D2D2-43FB-A553-4453C66D56FD}">
      <dgm:prSet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Outras paralizações:</a:t>
          </a:r>
        </a:p>
        <a:p>
          <a:r>
            <a:rPr lang="pt-BR" b="0" i="0" u="none" dirty="0">
              <a:effectLst/>
              <a:latin typeface="+mn-lt"/>
            </a:rPr>
            <a:t>33,87 dias – 10,57  %</a:t>
          </a:r>
        </a:p>
      </dgm:t>
    </dgm:pt>
    <dgm:pt modelId="{B09179E1-637A-40BE-8C82-B6504AE4F86E}" type="parTrans" cxnId="{5075DE12-FA1A-464C-A26E-6D740EC7AA2B}">
      <dgm:prSet/>
      <dgm:spPr/>
      <dgm:t>
        <a:bodyPr/>
        <a:lstStyle/>
        <a:p>
          <a:endParaRPr lang="pt-BR"/>
        </a:p>
      </dgm:t>
    </dgm:pt>
    <dgm:pt modelId="{311144BA-5A41-49E1-9E17-B94BC3772DE6}" type="sibTrans" cxnId="{5075DE12-FA1A-464C-A26E-6D740EC7AA2B}">
      <dgm:prSet/>
      <dgm:spPr/>
      <dgm:t>
        <a:bodyPr/>
        <a:lstStyle/>
        <a:p>
          <a:endParaRPr lang="pt-BR"/>
        </a:p>
      </dgm:t>
    </dgm:pt>
    <dgm:pt modelId="{12FB937A-A2A9-411B-AA1A-44608B697DBA}" type="pres">
      <dgm:prSet presAssocID="{FDDF3BC6-B3F9-4D84-B7B1-504897C38DB5}" presName="linear" presStyleCnt="0">
        <dgm:presLayoutVars>
          <dgm:animLvl val="lvl"/>
          <dgm:resizeHandles val="exact"/>
        </dgm:presLayoutVars>
      </dgm:prSet>
      <dgm:spPr/>
    </dgm:pt>
    <dgm:pt modelId="{97D7E5FA-31B8-4A7E-A929-F8B6679E16AB}" type="pres">
      <dgm:prSet presAssocID="{D58A937F-6277-4028-B745-AD628C7159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FB3F5E-D4AD-40B1-9CE6-62BCD54E7705}" type="pres">
      <dgm:prSet presAssocID="{FF77DF65-5629-41DC-85D2-89CF1B200D74}" presName="spacer" presStyleCnt="0"/>
      <dgm:spPr/>
    </dgm:pt>
    <dgm:pt modelId="{454CCF5D-DC2F-461E-9995-A115EC78866F}" type="pres">
      <dgm:prSet presAssocID="{8F4CD153-1D9F-46D5-A260-B7A3032399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3429E9-EB10-4854-93A5-4A6C8AF6A73A}" type="pres">
      <dgm:prSet presAssocID="{38D14DE5-7E50-4BCB-96F6-1169E193AAB3}" presName="spacer" presStyleCnt="0"/>
      <dgm:spPr/>
    </dgm:pt>
    <dgm:pt modelId="{99DDFA98-61AB-48CD-9BE0-880780499A52}" type="pres">
      <dgm:prSet presAssocID="{BEB064E1-6BFC-42D0-B2A7-F68BBEDB08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D47D19-65FC-4A84-BC84-70B9D4B658D1}" type="pres">
      <dgm:prSet presAssocID="{45A1415F-B92E-4630-B5C8-1BB5AA069693}" presName="spacer" presStyleCnt="0"/>
      <dgm:spPr/>
    </dgm:pt>
    <dgm:pt modelId="{EA301E52-8059-45EB-90DD-C976D87C68CD}" type="pres">
      <dgm:prSet presAssocID="{4D2CB59C-D2D2-43FB-A553-4453C66D56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075DE12-FA1A-464C-A26E-6D740EC7AA2B}" srcId="{FDDF3BC6-B3F9-4D84-B7B1-504897C38DB5}" destId="{4D2CB59C-D2D2-43FB-A553-4453C66D56FD}" srcOrd="3" destOrd="0" parTransId="{B09179E1-637A-40BE-8C82-B6504AE4F86E}" sibTransId="{311144BA-5A41-49E1-9E17-B94BC3772DE6}"/>
    <dgm:cxn modelId="{6D06BA13-5399-4404-AC17-7778FC1720D9}" type="presOf" srcId="{8F4CD153-1D9F-46D5-A260-B7A303239910}" destId="{454CCF5D-DC2F-461E-9995-A115EC78866F}" srcOrd="0" destOrd="0" presId="urn:microsoft.com/office/officeart/2005/8/layout/vList2"/>
    <dgm:cxn modelId="{A2A78B2B-A76E-4EA4-AECC-4AF490822CD4}" type="presOf" srcId="{BEB064E1-6BFC-42D0-B2A7-F68BBEDB08F1}" destId="{99DDFA98-61AB-48CD-9BE0-880780499A52}" srcOrd="0" destOrd="0" presId="urn:microsoft.com/office/officeart/2005/8/layout/vList2"/>
    <dgm:cxn modelId="{F46E456F-3924-4872-86FA-7BE7F6D8DEAA}" srcId="{FDDF3BC6-B3F9-4D84-B7B1-504897C38DB5}" destId="{D58A937F-6277-4028-B745-AD628C715930}" srcOrd="0" destOrd="0" parTransId="{1B3F3D83-550E-4E19-AA44-A9EADED036A8}" sibTransId="{FF77DF65-5629-41DC-85D2-89CF1B200D74}"/>
    <dgm:cxn modelId="{363D2B87-AFC9-48E5-A285-E01A245345FB}" type="presOf" srcId="{4D2CB59C-D2D2-43FB-A553-4453C66D56FD}" destId="{EA301E52-8059-45EB-90DD-C976D87C68CD}" srcOrd="0" destOrd="0" presId="urn:microsoft.com/office/officeart/2005/8/layout/vList2"/>
    <dgm:cxn modelId="{FCD1F99A-AA14-442C-B3F1-26DF2366194C}" type="presOf" srcId="{FDDF3BC6-B3F9-4D84-B7B1-504897C38DB5}" destId="{12FB937A-A2A9-411B-AA1A-44608B697DBA}" srcOrd="0" destOrd="0" presId="urn:microsoft.com/office/officeart/2005/8/layout/vList2"/>
    <dgm:cxn modelId="{53B000A4-56D7-42FF-9C24-6D7068B71ED3}" type="presOf" srcId="{D58A937F-6277-4028-B745-AD628C715930}" destId="{97D7E5FA-31B8-4A7E-A929-F8B6679E16AB}" srcOrd="0" destOrd="0" presId="urn:microsoft.com/office/officeart/2005/8/layout/vList2"/>
    <dgm:cxn modelId="{0BB455E3-7A33-43A3-95C2-0DA89D5D65B2}" srcId="{FDDF3BC6-B3F9-4D84-B7B1-504897C38DB5}" destId="{BEB064E1-6BFC-42D0-B2A7-F68BBEDB08F1}" srcOrd="2" destOrd="0" parTransId="{B1D0BACC-DFCD-458A-AF44-40BA70237291}" sibTransId="{45A1415F-B92E-4630-B5C8-1BB5AA069693}"/>
    <dgm:cxn modelId="{A5FD5AFF-288E-4E8C-A3F9-6E234C112453}" srcId="{FDDF3BC6-B3F9-4D84-B7B1-504897C38DB5}" destId="{8F4CD153-1D9F-46D5-A260-B7A303239910}" srcOrd="1" destOrd="0" parTransId="{1FBBD657-3212-477D-991F-ED3EB4CAAE9D}" sibTransId="{38D14DE5-7E50-4BCB-96F6-1169E193AAB3}"/>
    <dgm:cxn modelId="{6FB20BD0-3737-43CD-B3F5-24A67207B7C8}" type="presParOf" srcId="{12FB937A-A2A9-411B-AA1A-44608B697DBA}" destId="{97D7E5FA-31B8-4A7E-A929-F8B6679E16AB}" srcOrd="0" destOrd="0" presId="urn:microsoft.com/office/officeart/2005/8/layout/vList2"/>
    <dgm:cxn modelId="{A0C92659-2B6E-40A4-AF47-60D157933DCF}" type="presParOf" srcId="{12FB937A-A2A9-411B-AA1A-44608B697DBA}" destId="{EEFB3F5E-D4AD-40B1-9CE6-62BCD54E7705}" srcOrd="1" destOrd="0" presId="urn:microsoft.com/office/officeart/2005/8/layout/vList2"/>
    <dgm:cxn modelId="{D45D161C-5D6E-4D00-A8E3-CF3B9DEA80DC}" type="presParOf" srcId="{12FB937A-A2A9-411B-AA1A-44608B697DBA}" destId="{454CCF5D-DC2F-461E-9995-A115EC78866F}" srcOrd="2" destOrd="0" presId="urn:microsoft.com/office/officeart/2005/8/layout/vList2"/>
    <dgm:cxn modelId="{21B6165D-E95C-4949-9F16-7CE88713CED4}" type="presParOf" srcId="{12FB937A-A2A9-411B-AA1A-44608B697DBA}" destId="{D83429E9-EB10-4854-93A5-4A6C8AF6A73A}" srcOrd="3" destOrd="0" presId="urn:microsoft.com/office/officeart/2005/8/layout/vList2"/>
    <dgm:cxn modelId="{AF3E7191-4A5E-4FC2-97E1-B1F652F07E41}" type="presParOf" srcId="{12FB937A-A2A9-411B-AA1A-44608B697DBA}" destId="{99DDFA98-61AB-48CD-9BE0-880780499A52}" srcOrd="4" destOrd="0" presId="urn:microsoft.com/office/officeart/2005/8/layout/vList2"/>
    <dgm:cxn modelId="{EA5374CE-1B6C-47D9-9784-911610DD4612}" type="presParOf" srcId="{12FB937A-A2A9-411B-AA1A-44608B697DBA}" destId="{DFD47D19-65FC-4A84-BC84-70B9D4B658D1}" srcOrd="5" destOrd="0" presId="urn:microsoft.com/office/officeart/2005/8/layout/vList2"/>
    <dgm:cxn modelId="{6AA2E28C-0669-4A32-AF9B-C34D03985F7B}" type="presParOf" srcId="{12FB937A-A2A9-411B-AA1A-44608B697DBA}" destId="{EA301E52-8059-45EB-90DD-C976D87C68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C0ED-CB84-4462-9D8A-F325F07A98C8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6A17D-4FE8-4E4A-9701-06DE60E2ABEA}">
      <dsp:nvSpPr>
        <dsp:cNvPr id="0" name=""/>
        <dsp:cNvSpPr/>
      </dsp:nvSpPr>
      <dsp:spPr>
        <a:xfrm>
          <a:off x="951890" y="500743"/>
          <a:ext cx="11145469" cy="1741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MOVIMENTAÇÃO DE CARGAS – em relação ano anterior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 1.401.810,608 toneladas:  </a:t>
          </a:r>
          <a:r>
            <a:rPr lang="pt-BR" sz="3400" b="1" kern="1200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sz="3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50,98 %</a:t>
          </a:r>
          <a:endParaRPr lang="pt-BR" sz="3400" kern="1200" dirty="0"/>
        </a:p>
      </dsp:txBody>
      <dsp:txXfrm>
        <a:off x="951890" y="500743"/>
        <a:ext cx="11145469" cy="1741712"/>
      </dsp:txXfrm>
    </dsp:sp>
    <dsp:sp modelId="{E5DFCED5-A97C-4A03-9294-2EB03BAC856B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2A2353-93E8-40C8-9BCB-0040B695014A}">
      <dsp:nvSpPr>
        <dsp:cNvPr id="0" name=""/>
        <dsp:cNvSpPr/>
      </dsp:nvSpPr>
      <dsp:spPr>
        <a:xfrm>
          <a:off x="1450467" y="2558143"/>
          <a:ext cx="10646892" cy="1741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RECEITAS – em relação ano anterior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- R$ 53.150.797,29: </a:t>
          </a:r>
          <a:r>
            <a:rPr lang="pt-BR" sz="3400" b="1" kern="1200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sz="3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28,15</a:t>
          </a:r>
          <a:r>
            <a:rPr lang="pt-BR" sz="3400" b="1" u="sng" kern="1200" dirty="0"/>
            <a:t> %</a:t>
          </a:r>
        </a:p>
      </dsp:txBody>
      <dsp:txXfrm>
        <a:off x="1450467" y="2558143"/>
        <a:ext cx="10646892" cy="1741712"/>
      </dsp:txXfrm>
    </dsp:sp>
    <dsp:sp modelId="{A4EB9ECB-A5D0-4381-9299-C4D1CA37B1B1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9C647F-4F5A-4682-9553-2AEF1C435C66}">
      <dsp:nvSpPr>
        <dsp:cNvPr id="0" name=""/>
        <dsp:cNvSpPr/>
      </dsp:nvSpPr>
      <dsp:spPr>
        <a:xfrm>
          <a:off x="951890" y="4615543"/>
          <a:ext cx="11145469" cy="1741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TAXA DE OCUPAÇÃO – em relação ano anterior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- 96 %: </a:t>
          </a:r>
          <a:r>
            <a:rPr lang="pt-BR" sz="3400" b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sz="3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33,33 % </a:t>
          </a:r>
          <a:endParaRPr lang="pt-BR" sz="3400" kern="1200" dirty="0"/>
        </a:p>
      </dsp:txBody>
      <dsp:txXfrm>
        <a:off x="951890" y="4615543"/>
        <a:ext cx="11145469" cy="1741712"/>
      </dsp:txXfrm>
    </dsp:sp>
    <dsp:sp modelId="{BB00078F-4F5A-449C-9E38-886DCBE2378D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7E5FA-31B8-4A7E-A929-F8B6679E16AB}">
      <dsp:nvSpPr>
        <dsp:cNvPr id="0" name=""/>
        <dsp:cNvSpPr/>
      </dsp:nvSpPr>
      <dsp:spPr>
        <a:xfrm>
          <a:off x="0" y="3309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Ocupação do berço:</a:t>
          </a:r>
          <a:endParaRPr lang="pt-BR" sz="2800" b="0" i="0" u="none" kern="1200" dirty="0">
            <a:latin typeface="+mn-lt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latin typeface="+mn-lt"/>
            </a:rPr>
            <a:t>320,36 dias – 96%</a:t>
          </a:r>
        </a:p>
      </dsp:txBody>
      <dsp:txXfrm>
        <a:off x="62369" y="95462"/>
        <a:ext cx="5205522" cy="1152901"/>
      </dsp:txXfrm>
    </dsp:sp>
    <dsp:sp modelId="{454CCF5D-DC2F-461E-9995-A115EC78866F}">
      <dsp:nvSpPr>
        <dsp:cNvPr id="0" name=""/>
        <dsp:cNvSpPr/>
      </dsp:nvSpPr>
      <dsp:spPr>
        <a:xfrm>
          <a:off x="0" y="139137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Produção: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latin typeface="+mn-lt"/>
            </a:rPr>
            <a:t> 243,74 dias – 76,09 %</a:t>
          </a:r>
        </a:p>
      </dsp:txBody>
      <dsp:txXfrm>
        <a:off x="62369" y="1453742"/>
        <a:ext cx="5205522" cy="1152901"/>
      </dsp:txXfrm>
    </dsp:sp>
    <dsp:sp modelId="{99DDFA98-61AB-48CD-9BE0-880780499A52}">
      <dsp:nvSpPr>
        <dsp:cNvPr id="0" name=""/>
        <dsp:cNvSpPr/>
      </dsp:nvSpPr>
      <dsp:spPr>
        <a:xfrm>
          <a:off x="0" y="274965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Chuva: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latin typeface="+mn-lt"/>
            </a:rPr>
            <a:t>42,75 dias – 13,34 %  </a:t>
          </a:r>
        </a:p>
      </dsp:txBody>
      <dsp:txXfrm>
        <a:off x="62369" y="2812022"/>
        <a:ext cx="5205522" cy="1152901"/>
      </dsp:txXfrm>
    </dsp:sp>
    <dsp:sp modelId="{EA301E52-8059-45EB-90DD-C976D87C68CD}">
      <dsp:nvSpPr>
        <dsp:cNvPr id="0" name=""/>
        <dsp:cNvSpPr/>
      </dsp:nvSpPr>
      <dsp:spPr>
        <a:xfrm>
          <a:off x="0" y="410793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Outras paralizações: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/>
              <a:latin typeface="+mn-lt"/>
            </a:rPr>
            <a:t>33,87 dias – 10,57  %</a:t>
          </a:r>
        </a:p>
      </dsp:txBody>
      <dsp:txXfrm>
        <a:off x="62369" y="4170302"/>
        <a:ext cx="5205522" cy="115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0.80323</cdr:x>
      <cdr:y>0.10943</cdr:y>
    </cdr:from>
    <cdr:to>
      <cdr:x>0.82034</cdr:x>
      <cdr:y>0.37925</cdr:y>
    </cdr:to>
    <cdr:sp macro="" textlink="">
      <cdr:nvSpPr>
        <cdr:cNvPr id="2" name="Seta: de Cima para Baixo 1">
          <a:extLst xmlns:a="http://schemas.openxmlformats.org/drawingml/2006/main">
            <a:ext uri="{FF2B5EF4-FFF2-40B4-BE49-F238E27FC236}">
              <a16:creationId xmlns:a16="http://schemas.microsoft.com/office/drawing/2014/main" id="{9A1BD56E-CCED-2CD1-6059-10D61BE26B63}"/>
            </a:ext>
          </a:extLst>
        </cdr:cNvPr>
        <cdr:cNvSpPr/>
      </cdr:nvSpPr>
      <cdr:spPr>
        <a:xfrm xmlns:a="http://schemas.openxmlformats.org/drawingml/2006/main" flipH="1">
          <a:off x="8048625" y="552450"/>
          <a:ext cx="171450" cy="1362075"/>
        </a:xfrm>
        <a:prstGeom xmlns:a="http://schemas.openxmlformats.org/drawingml/2006/main" prst="upDown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 kern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0.86136</cdr:x>
      <cdr:y>0.17974</cdr:y>
    </cdr:from>
    <cdr:to>
      <cdr:x>0.88935</cdr:x>
      <cdr:y>0.33147</cdr:y>
    </cdr:to>
    <cdr:sp macro="" textlink="">
      <cdr:nvSpPr>
        <cdr:cNvPr id="2" name="Seta: de Cima para Baixo 1">
          <a:extLst xmlns:a="http://schemas.openxmlformats.org/drawingml/2006/main">
            <a:ext uri="{FF2B5EF4-FFF2-40B4-BE49-F238E27FC236}">
              <a16:creationId xmlns:a16="http://schemas.microsoft.com/office/drawing/2014/main" id="{8A42400F-002C-7BB7-2B56-DA56D343E305}"/>
            </a:ext>
          </a:extLst>
        </cdr:cNvPr>
        <cdr:cNvSpPr/>
      </cdr:nvSpPr>
      <cdr:spPr>
        <a:xfrm xmlns:a="http://schemas.openxmlformats.org/drawingml/2006/main">
          <a:off x="9549481" y="871318"/>
          <a:ext cx="310312" cy="735552"/>
        </a:xfrm>
        <a:prstGeom xmlns:a="http://schemas.openxmlformats.org/drawingml/2006/main" prst="upDown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 kern="120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2.59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8.8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0,'16'11,"39"26,9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3.48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3.95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4.2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6.12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6.92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7.2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1,'0'16,"0"17,0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7.69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8.33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2E29-82F2-449A-AD31-75DFABA4104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13B9-16A4-46DD-B5C7-6F292D7FEA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59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4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00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3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57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93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61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9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6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50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BD733-DF20-25F3-729A-E26A0EA3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3D05BB-C70E-1400-01A0-7AA882459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4ADD7D-BEB0-ED0D-0F15-5CAD9A7F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87D5A0-7DF9-F4E1-980E-B035BED8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6DEBB-0721-1A18-2970-C6DCC424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83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D1831-87F4-49FA-1797-BA223C9D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55787D-42ED-5524-0DAD-37F19CE09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DA05A9-64B5-CD57-7097-4EBD3E84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1F51AC-A2A7-9E7A-8890-446ED392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6ABBBC-7EBD-3E72-F46C-4B9902F1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5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541C0B-5942-7161-7E92-B8CAB7014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CB231-598A-6DF1-23FE-62269C5B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8A3948-5611-F89C-5167-A066A79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B766BF-47CE-9646-FB12-FE5588B1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E447AF-4D68-4C71-2A49-CF4BBD2A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17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ADDED-BC7F-0B2D-1AED-816F7BB6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D73EE-7E4E-D361-5CBD-CE33C773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6EE845-7786-904C-1961-564233D5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6E0EED-11B1-D69F-9256-5B31B997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96F8AE-A2A5-6C08-2B50-F7E93432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145EB-3604-59F4-80ED-FFD6A7FE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ABBF5C-F3D6-874A-106A-678CFD04A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5997CD-C33F-EE2B-C9E4-F1D31AB9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3F8232-1010-AE7C-C60A-8AF9FB75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71777D-8DEF-2AA1-CE94-67597173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6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96021-1143-D4C7-3C0F-4AF2A82C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BB9252-8066-1F2B-895F-DF9566113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83071A-593A-4498-ADD4-10117A8B8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3AD9B7-749F-BA3C-E048-D69EAA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21003C-4438-BA72-33A4-D29A677B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434194-A524-A802-BC86-84672C56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7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65C86-2AF5-049E-8386-243AFAB9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68DFF8-5B10-F71C-56D2-6057F1C0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D277E-9BD4-87AA-2254-240EA72A8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8555FC-50A4-2DC2-58ED-9329AB38F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67D5BA-5723-80C2-D09F-6714E3009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0C95C1-7298-337F-7DF3-EB806B77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FAEB01-29EE-EE28-EB9D-85BEC96F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6213E6-6DBE-7CB6-E46D-FD5E232F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00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9A67F593-A1FD-7D3C-0320-D9A84B8DE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52949"/>
            <a:ext cx="12192000" cy="10050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823EDA-5F9D-A3EE-A57A-CF67F8AA8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0" y="6287316"/>
            <a:ext cx="7772400" cy="570684"/>
          </a:xfrm>
          <a:prstGeom prst="rect">
            <a:avLst/>
          </a:prstGeom>
        </p:spPr>
      </p:pic>
      <p:sp>
        <p:nvSpPr>
          <p:cNvPr id="8" name="Título 12">
            <a:extLst>
              <a:ext uri="{FF2B5EF4-FFF2-40B4-BE49-F238E27FC236}">
                <a16:creationId xmlns:a16="http://schemas.microsoft.com/office/drawing/2014/main" id="{E42197A7-3B0E-CC8D-A275-7FD3D9E2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Clique para editar o título mestre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48A4667-89A4-4E32-42DD-A93A2BD86630}"/>
              </a:ext>
            </a:extLst>
          </p:cNvPr>
          <p:cNvCxnSpPr>
            <a:cxnSpLocks/>
          </p:cNvCxnSpPr>
          <p:nvPr userDrawn="1"/>
        </p:nvCxnSpPr>
        <p:spPr>
          <a:xfrm>
            <a:off x="481361" y="912976"/>
            <a:ext cx="1099913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F3639473-7C10-25C2-E7E8-D4817CF2BF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71463" y="-43852"/>
            <a:ext cx="2263698" cy="12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5DD49F-70FC-7941-00DC-66FDD75F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CCD215-EDF9-8F7B-E638-9C7DAF7C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450DE4-4F42-DE20-0042-072F3823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A9789-E400-3C17-89A9-32348075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1D3044-EAA2-B1DB-778E-7DCAAA21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7E4F3D-F903-E765-1314-9C9EBB2DC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1528F0-4B32-C53C-B0F1-4B76C1B7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A50EE7-738C-E143-91C9-B8658112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7AD99D-9F2A-116C-14E7-9F622AAB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28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50EE8-D5B6-0482-4B0D-16B949FE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2FF7711-220D-9ED4-D1ED-5E83A58E3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F6C15E-4FE6-B8E2-C479-D4D3A106B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F20599-11D9-05BA-9600-10CE33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044368-924D-479F-7295-E0DB0886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AF4F3A-E8DD-345E-A16E-89C8F62D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44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0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6.xml"/><Relationship Id="rId11" Type="http://schemas.openxmlformats.org/officeDocument/2006/relationships/customXml" Target="../ink/ink4.xml"/><Relationship Id="rId24" Type="http://schemas.openxmlformats.org/officeDocument/2006/relationships/chart" Target="../charts/chart14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3.xml"/><Relationship Id="rId19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tipo, nome da empresa&#10;&#10;Descrição gerada automaticamente">
            <a:extLst>
              <a:ext uri="{FF2B5EF4-FFF2-40B4-BE49-F238E27FC236}">
                <a16:creationId xmlns:a16="http://schemas.microsoft.com/office/drawing/2014/main" id="{4230F8A0-6E8A-DFD7-B1D2-4599AFC5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96"/>
            <a:ext cx="12192000" cy="68509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E8042B-3F77-6F4B-5A5B-4F6CA7F2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287316"/>
            <a:ext cx="7772400" cy="570684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115B9A2-3401-E1FB-1701-EDE37FE843F0}"/>
              </a:ext>
            </a:extLst>
          </p:cNvPr>
          <p:cNvSpPr txBox="1"/>
          <p:nvPr/>
        </p:nvSpPr>
        <p:spPr>
          <a:xfrm>
            <a:off x="3668751" y="4790925"/>
            <a:ext cx="4962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solidFill>
                  <a:srgbClr val="00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238ª Reunião CONSAD</a:t>
            </a:r>
          </a:p>
          <a:p>
            <a:pPr algn="ctr"/>
            <a:r>
              <a:rPr lang="pt-BR" b="1" dirty="0">
                <a:solidFill>
                  <a:srgbClr val="004877"/>
                </a:solidFill>
              </a:rPr>
              <a:t>DEZEMBRO de 2024</a:t>
            </a:r>
          </a:p>
        </p:txBody>
      </p:sp>
    </p:spTree>
    <p:extLst>
      <p:ext uri="{BB962C8B-B14F-4D97-AF65-F5344CB8AC3E}">
        <p14:creationId xmlns:p14="http://schemas.microsoft.com/office/powerpoint/2010/main" val="243990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516" y="190547"/>
            <a:ext cx="9331712" cy="64459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Armazenagem de cargas – saldo final mensal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0C92CBB0-7CB7-6D37-F4EA-F38911E38C8A}"/>
                  </a:ext>
                </a:extLst>
              </p14:cNvPr>
              <p14:cNvContentPartPr/>
              <p14:nvPr/>
            </p14:nvContentPartPr>
            <p14:xfrm>
              <a:off x="5881675" y="928075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0C92CBB0-7CB7-6D37-F4EA-F38911E38C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35" y="874435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F0C87CA-F835-0690-2AD6-90ED1E456DB9}"/>
              </a:ext>
            </a:extLst>
          </p:cNvPr>
          <p:cNvGrpSpPr/>
          <p:nvPr/>
        </p:nvGrpSpPr>
        <p:grpSpPr>
          <a:xfrm>
            <a:off x="6346075" y="2374555"/>
            <a:ext cx="360" cy="360"/>
            <a:chOff x="6346075" y="2374555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C0BC3BB-3B07-C6E2-D612-33252C4A7E8F}"/>
                    </a:ext>
                  </a:extLst>
                </p14:cNvPr>
                <p14:cNvContentPartPr/>
                <p14:nvPr/>
              </p14:nvContentPartPr>
              <p14:xfrm>
                <a:off x="6346075" y="2374555"/>
                <a:ext cx="360" cy="3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C0BC3BB-3B07-C6E2-D612-33252C4A7E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7075" y="2320555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907FC42A-52D7-485A-EDC2-D2DE612675D9}"/>
                    </a:ext>
                  </a:extLst>
                </p14:cNvPr>
                <p14:cNvContentPartPr/>
                <p14:nvPr/>
              </p14:nvContentPartPr>
              <p14:xfrm>
                <a:off x="6346075" y="2374555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907FC42A-52D7-485A-EDC2-D2DE612675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7075" y="2320555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1938742-69AE-DF05-1371-983E44D0DF00}"/>
                    </a:ext>
                  </a:extLst>
                </p14:cNvPr>
                <p14:cNvContentPartPr/>
                <p14:nvPr/>
              </p14:nvContentPartPr>
              <p14:xfrm>
                <a:off x="6346075" y="2374555"/>
                <a:ext cx="360" cy="3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21938742-69AE-DF05-1371-983E44D0DF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7075" y="2320555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AA64B243-4F0B-2907-8CF1-955526F19FE0}"/>
                  </a:ext>
                </a:extLst>
              </p14:cNvPr>
              <p14:cNvContentPartPr/>
              <p14:nvPr/>
            </p14:nvContentPartPr>
            <p14:xfrm>
              <a:off x="6284725" y="902515"/>
              <a:ext cx="360" cy="3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AA64B243-4F0B-2907-8CF1-955526F19F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5725" y="84851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63536749-C3A2-F15F-57FA-3CC289E7B831}"/>
                  </a:ext>
                </a:extLst>
              </p14:cNvPr>
              <p14:cNvContentPartPr/>
              <p14:nvPr/>
            </p14:nvContentPartPr>
            <p14:xfrm>
              <a:off x="6030205" y="1110955"/>
              <a:ext cx="360" cy="3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63536749-C3A2-F15F-57FA-3CC289E7B8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21205" y="105731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BAE244C2-F0EB-F493-1FFE-0E5C5E1698B7}"/>
                  </a:ext>
                </a:extLst>
              </p14:cNvPr>
              <p14:cNvContentPartPr/>
              <p14:nvPr/>
            </p14:nvContentPartPr>
            <p14:xfrm>
              <a:off x="6030205" y="1110955"/>
              <a:ext cx="360" cy="3060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BAE244C2-F0EB-F493-1FFE-0E5C5E1698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1205" y="1057315"/>
                <a:ext cx="18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AEAB34CB-844C-ABFE-D892-5115A5ADE60D}"/>
                  </a:ext>
                </a:extLst>
              </p14:cNvPr>
              <p14:cNvContentPartPr/>
              <p14:nvPr/>
            </p14:nvContentPartPr>
            <p14:xfrm>
              <a:off x="6006805" y="1400395"/>
              <a:ext cx="360" cy="3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AEAB34CB-844C-ABFE-D892-5115A5ADE60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8165" y="134639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5FA28AD6-26A6-7E2C-942D-BFE6117955EF}"/>
                  </a:ext>
                </a:extLst>
              </p14:cNvPr>
              <p14:cNvContentPartPr/>
              <p14:nvPr/>
            </p14:nvContentPartPr>
            <p14:xfrm>
              <a:off x="5891245" y="729355"/>
              <a:ext cx="36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5FA28AD6-26A6-7E2C-942D-BFE6117955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2605" y="67535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F46E8735-304B-E71D-E4BF-01E74B3FB659}"/>
                  </a:ext>
                </a:extLst>
              </p14:cNvPr>
              <p14:cNvContentPartPr/>
              <p14:nvPr/>
            </p14:nvContentPartPr>
            <p14:xfrm>
              <a:off x="5624845" y="914395"/>
              <a:ext cx="49320" cy="327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F46E8735-304B-E71D-E4BF-01E74B3FB6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16205" y="860395"/>
                <a:ext cx="66960" cy="140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CE5598D-861B-B25E-0175-1A86A72B7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957859"/>
              </p:ext>
            </p:extLst>
          </p:nvPr>
        </p:nvGraphicFramePr>
        <p:xfrm>
          <a:off x="218074" y="990600"/>
          <a:ext cx="1175585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2D14CCE-D56E-3EE0-5924-A4AA2D8CE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0637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2B249AD2-E06C-0ECC-8A10-F9031D403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25" y="794659"/>
            <a:ext cx="1471270" cy="11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5149F6-4AC7-9CF3-D8F5-FBD81F97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0" y="1952907"/>
            <a:ext cx="6353296" cy="3953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A77CF7-DA3A-9834-852A-8CCB0F1035F2}"/>
              </a:ext>
            </a:extLst>
          </p:cNvPr>
          <p:cNvSpPr txBox="1"/>
          <p:nvPr/>
        </p:nvSpPr>
        <p:spPr>
          <a:xfrm>
            <a:off x="167270" y="73335"/>
            <a:ext cx="11857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Tempo de ocupação operacional/produção – JANEIRO a NOVEMBRO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736585B-7A82-C040-7A7F-105FDC6A1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723806"/>
              </p:ext>
            </p:extLst>
          </p:nvPr>
        </p:nvGraphicFramePr>
        <p:xfrm>
          <a:off x="6694469" y="1220409"/>
          <a:ext cx="53302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99C5A44-8C31-FBB3-0337-8B7A81400C27}"/>
              </a:ext>
            </a:extLst>
          </p:cNvPr>
          <p:cNvCxnSpPr/>
          <p:nvPr/>
        </p:nvCxnSpPr>
        <p:spPr>
          <a:xfrm>
            <a:off x="0" y="816429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63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de espera navios–janeiro a novembro 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96637DC-0D50-FE29-1C58-1942B9A82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343123"/>
              </p:ext>
            </p:extLst>
          </p:nvPr>
        </p:nvGraphicFramePr>
        <p:xfrm>
          <a:off x="481361" y="912973"/>
          <a:ext cx="11101039" cy="274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2EFCD00-F35F-AE60-87CB-E9294AF51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33816"/>
              </p:ext>
            </p:extLst>
          </p:nvPr>
        </p:nvGraphicFramePr>
        <p:xfrm>
          <a:off x="481360" y="3657599"/>
          <a:ext cx="11101039" cy="228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Tempo médio de espera x quantidade navios/mês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BDB5B39-0642-2087-41CD-17C716D8D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52487"/>
              </p:ext>
            </p:extLst>
          </p:nvPr>
        </p:nvGraphicFramePr>
        <p:xfrm>
          <a:off x="481361" y="1074057"/>
          <a:ext cx="11072013" cy="1306285"/>
        </p:xfrm>
        <a:graphic>
          <a:graphicData uri="http://schemas.openxmlformats.org/drawingml/2006/table">
            <a:tbl>
              <a:tblPr/>
              <a:tblGrid>
                <a:gridCol w="2214402">
                  <a:extLst>
                    <a:ext uri="{9D8B030D-6E8A-4147-A177-3AD203B41FA5}">
                      <a16:colId xmlns:a16="http://schemas.microsoft.com/office/drawing/2014/main" val="1131099424"/>
                    </a:ext>
                  </a:extLst>
                </a:gridCol>
                <a:gridCol w="714648">
                  <a:extLst>
                    <a:ext uri="{9D8B030D-6E8A-4147-A177-3AD203B41FA5}">
                      <a16:colId xmlns:a16="http://schemas.microsoft.com/office/drawing/2014/main" val="1208491375"/>
                    </a:ext>
                  </a:extLst>
                </a:gridCol>
                <a:gridCol w="543535">
                  <a:extLst>
                    <a:ext uri="{9D8B030D-6E8A-4147-A177-3AD203B41FA5}">
                      <a16:colId xmlns:a16="http://schemas.microsoft.com/office/drawing/2014/main" val="4078762835"/>
                    </a:ext>
                  </a:extLst>
                </a:gridCol>
                <a:gridCol w="613994">
                  <a:extLst>
                    <a:ext uri="{9D8B030D-6E8A-4147-A177-3AD203B41FA5}">
                      <a16:colId xmlns:a16="http://schemas.microsoft.com/office/drawing/2014/main" val="4158924228"/>
                    </a:ext>
                  </a:extLst>
                </a:gridCol>
                <a:gridCol w="624058">
                  <a:extLst>
                    <a:ext uri="{9D8B030D-6E8A-4147-A177-3AD203B41FA5}">
                      <a16:colId xmlns:a16="http://schemas.microsoft.com/office/drawing/2014/main" val="608925482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4191368297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985617651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2396743297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3812713351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2118570246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873233836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2448938211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3118491031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E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6074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CORRELAÇÃO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janeiro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fevereiro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maio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junho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julho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setembro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outubro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novembro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904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QUANTIDADE NAVIOS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744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TEMPO MÉDIO ESPERA EM DIAS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56072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movimentação em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104.760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99.920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116.223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104.602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133.623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139.524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166.082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111.568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147.066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126.613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     141.333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115.255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833371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62907AD-3DA5-9EEB-786E-8DD52CCED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249409"/>
              </p:ext>
            </p:extLst>
          </p:nvPr>
        </p:nvGraphicFramePr>
        <p:xfrm>
          <a:off x="481362" y="2380342"/>
          <a:ext cx="11072012" cy="355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tipo, nome da empresa&#10;&#10;Descrição gerada automaticamente">
            <a:extLst>
              <a:ext uri="{FF2B5EF4-FFF2-40B4-BE49-F238E27FC236}">
                <a16:creationId xmlns:a16="http://schemas.microsoft.com/office/drawing/2014/main" id="{4230F8A0-6E8A-DFD7-B1D2-4599AFC5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96"/>
            <a:ext cx="12192000" cy="68509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E8042B-3F77-6F4B-5A5B-4F6CA7F2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287316"/>
            <a:ext cx="7772400" cy="57068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07C80F-D394-99B1-B622-C6E0604C7C72}"/>
              </a:ext>
            </a:extLst>
          </p:cNvPr>
          <p:cNvSpPr txBox="1"/>
          <p:nvPr/>
        </p:nvSpPr>
        <p:spPr>
          <a:xfrm>
            <a:off x="3668751" y="4884234"/>
            <a:ext cx="496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4877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86269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77F25F9-6BF7-A854-F349-2EB87347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Cargas movimentadas em toneladas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2F4E59-C59C-BEAA-2B6D-24CEE3F00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98369"/>
              </p:ext>
            </p:extLst>
          </p:nvPr>
        </p:nvGraphicFramePr>
        <p:xfrm>
          <a:off x="481361" y="1059543"/>
          <a:ext cx="10941382" cy="489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721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360" y="268380"/>
            <a:ext cx="9968925" cy="64459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Cargas movimentadas – comparativo 2018 a 2024</a:t>
            </a:r>
            <a:endParaRPr lang="pt-BR" sz="32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09600" y="977153"/>
          <a:ext cx="10874188" cy="484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961773B-D963-27C0-EA9F-F098F96E01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935131"/>
              </p:ext>
            </p:extLst>
          </p:nvPr>
        </p:nvGraphicFramePr>
        <p:xfrm>
          <a:off x="481360" y="1030941"/>
          <a:ext cx="11002428" cy="479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FD09F01-7F5F-A07B-B479-DC1D038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 das cargas – JANEIRO a NOVEMBRO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9E1D912-8848-E7F2-4CD4-CA0E4F2BD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092233"/>
              </p:ext>
            </p:extLst>
          </p:nvPr>
        </p:nvGraphicFramePr>
        <p:xfrm>
          <a:off x="481362" y="912973"/>
          <a:ext cx="5440468" cy="505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2B08EA2-34DA-A575-88E8-3A9065AA8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08443"/>
              </p:ext>
            </p:extLst>
          </p:nvPr>
        </p:nvGraphicFramePr>
        <p:xfrm>
          <a:off x="5921830" y="912973"/>
          <a:ext cx="5994399" cy="503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44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B77E630-DE21-1575-0714-54509DE0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em R$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FE3A1C7-346F-E097-639F-0B77202C8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674491"/>
              </p:ext>
            </p:extLst>
          </p:nvPr>
        </p:nvGraphicFramePr>
        <p:xfrm>
          <a:off x="481360" y="1045030"/>
          <a:ext cx="11086525" cy="484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– comparativo 2018 a 2024</a:t>
            </a:r>
            <a:endParaRPr lang="pt-BR" sz="36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857708A-F3C8-667C-44B5-B955E7B54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623395"/>
              </p:ext>
            </p:extLst>
          </p:nvPr>
        </p:nvGraphicFramePr>
        <p:xfrm>
          <a:off x="481361" y="912973"/>
          <a:ext cx="11042982" cy="497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EA851-F423-3941-6BD0-1DD5DA3B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por Tabela em R$ - JANEIRO a NOVEMBRO 2024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4561024-269E-FB0E-16D6-AA478D84E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289789"/>
              </p:ext>
            </p:extLst>
          </p:nvPr>
        </p:nvGraphicFramePr>
        <p:xfrm>
          <a:off x="319314" y="912973"/>
          <a:ext cx="11503857" cy="508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Receita por serviços/mercadorias em R$ - JANEIRO a NOVEMBRO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2C5DD98-967E-4F5A-F625-C30D948B74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306699"/>
              </p:ext>
            </p:extLst>
          </p:nvPr>
        </p:nvGraphicFramePr>
        <p:xfrm>
          <a:off x="203200" y="912973"/>
          <a:ext cx="11988800" cy="499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3C626-9F53-5DB2-8EC2-422D7858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PRINCIPAIS PRODUTOS – PRANCHAS MÉDIAS OBTIDAS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AA5F4EA-250D-0A0C-0FC7-EB7273721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583481"/>
              </p:ext>
            </p:extLst>
          </p:nvPr>
        </p:nvGraphicFramePr>
        <p:xfrm>
          <a:off x="595086" y="1117600"/>
          <a:ext cx="4920343" cy="242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AA5F4EA-250D-0A0C-0FC7-EB7273721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45003"/>
              </p:ext>
            </p:extLst>
          </p:nvPr>
        </p:nvGraphicFramePr>
        <p:xfrm>
          <a:off x="595086" y="3541485"/>
          <a:ext cx="4760685" cy="252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AA5F4EA-250D-0A0C-0FC7-EB7273721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302390"/>
              </p:ext>
            </p:extLst>
          </p:nvPr>
        </p:nvGraphicFramePr>
        <p:xfrm>
          <a:off x="5921828" y="1117600"/>
          <a:ext cx="5341258" cy="242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AA5F4EA-250D-0A0C-0FC7-EB7273721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488121"/>
              </p:ext>
            </p:extLst>
          </p:nvPr>
        </p:nvGraphicFramePr>
        <p:xfrm>
          <a:off x="6096000" y="3541484"/>
          <a:ext cx="5065486" cy="242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0912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̧ão CDSS" id="{5342E37F-7B60-804D-89AD-5005D998056B}" vid="{DAF772F3-1CF0-0042-BFEE-3BD9B933080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Apresentação CDSS</Template>
  <TotalTime>2871</TotalTime>
  <Words>419</Words>
  <Application>Microsoft Office PowerPoint</Application>
  <PresentationFormat>Widescreen</PresentationFormat>
  <Paragraphs>148</Paragraphs>
  <Slides>15</Slides>
  <Notes>9</Notes>
  <HiddenSlides>1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 2013 - 2022</vt:lpstr>
      <vt:lpstr>Apresentação do PowerPoint</vt:lpstr>
      <vt:lpstr>Cargas movimentadas em toneladas</vt:lpstr>
      <vt:lpstr>Cargas movimentadas – comparativo 2018 a 2024</vt:lpstr>
      <vt:lpstr>Participação das cargas – JANEIRO a NOVEMBRO</vt:lpstr>
      <vt:lpstr>Receitas em R$</vt:lpstr>
      <vt:lpstr>Receitas – comparativo 2018 a 2024</vt:lpstr>
      <vt:lpstr>Receitas por Tabela em R$ - JANEIRO a NOVEMBRO 2024</vt:lpstr>
      <vt:lpstr>Receita por serviços/mercadorias em R$ - JANEIRO a NOVEMBRO</vt:lpstr>
      <vt:lpstr>PRINCIPAIS PRODUTOS – PRANCHAS MÉDIAS OBTIDAS</vt:lpstr>
      <vt:lpstr>Armazenagem de cargas – saldo final mensal</vt:lpstr>
      <vt:lpstr>Apresentação do PowerPoint</vt:lpstr>
      <vt:lpstr>Apresentação do PowerPoint</vt:lpstr>
      <vt:lpstr>Tempo de espera navios–janeiro a novembro 2024</vt:lpstr>
      <vt:lpstr>Tempo médio de espera x quantidade navios/mês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Ernesto Corrêa Sampaio</dc:creator>
  <cp:lastModifiedBy>Flavia de Souza Correa</cp:lastModifiedBy>
  <cp:revision>196</cp:revision>
  <dcterms:created xsi:type="dcterms:W3CDTF">2023-04-17T17:10:52Z</dcterms:created>
  <dcterms:modified xsi:type="dcterms:W3CDTF">2024-12-04T18:35:50Z</dcterms:modified>
</cp:coreProperties>
</file>