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76" r:id="rId4"/>
    <p:sldId id="261" r:id="rId5"/>
    <p:sldId id="274" r:id="rId6"/>
    <p:sldId id="258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FE932"/>
    <a:srgbClr val="004877"/>
    <a:srgbClr val="3B93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17"/>
    <p:restoredTop sz="79425" autoAdjust="0"/>
  </p:normalViewPr>
  <p:slideViewPr>
    <p:cSldViewPr snapToGrid="0">
      <p:cViewPr varScale="1">
        <p:scale>
          <a:sx n="88" d="100"/>
          <a:sy n="88" d="100"/>
        </p:scale>
        <p:origin x="-11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SSRV10\DEPARTAMENTOS\FINANCEIRO\DADOS\SS\flavia.correa\RELAT&#211;RIO%20OPERACIONAL%20E%20FINANCEIRO\2024\MOVIMENTA&#199;&#195;O%20DE%20GAD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Plan1!$C$10</c:f>
              <c:strCache>
                <c:ptCount val="1"/>
                <c:pt idx="0">
                  <c:v>QUANTIDADE</c:v>
                </c:pt>
              </c:strCache>
            </c:strRef>
          </c:tx>
          <c:cat>
            <c:numRef>
              <c:f>Plan1!$B$11:$B$33</c:f>
              <c:numCache>
                <c:formatCode>General</c:formatCode>
                <c:ptCount val="2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</c:numCache>
            </c:numRef>
          </c:cat>
          <c:val>
            <c:numRef>
              <c:f>Plan1!$C$11:$C$33</c:f>
              <c:numCache>
                <c:formatCode>_-* #,##0_-;\-* #,##0_-;_-* "-"??_-;_-@_-</c:formatCode>
                <c:ptCount val="23"/>
                <c:pt idx="0">
                  <c:v>753</c:v>
                </c:pt>
                <c:pt idx="1">
                  <c:v>0</c:v>
                </c:pt>
                <c:pt idx="2">
                  <c:v>3670</c:v>
                </c:pt>
                <c:pt idx="3">
                  <c:v>1248</c:v>
                </c:pt>
                <c:pt idx="4">
                  <c:v>654</c:v>
                </c:pt>
                <c:pt idx="5">
                  <c:v>8378</c:v>
                </c:pt>
                <c:pt idx="6">
                  <c:v>15037</c:v>
                </c:pt>
                <c:pt idx="7">
                  <c:v>3253</c:v>
                </c:pt>
                <c:pt idx="8">
                  <c:v>964</c:v>
                </c:pt>
                <c:pt idx="9">
                  <c:v>3569</c:v>
                </c:pt>
                <c:pt idx="10">
                  <c:v>5365</c:v>
                </c:pt>
                <c:pt idx="11">
                  <c:v>2781</c:v>
                </c:pt>
                <c:pt idx="12">
                  <c:v>14795</c:v>
                </c:pt>
                <c:pt idx="13">
                  <c:v>3307</c:v>
                </c:pt>
                <c:pt idx="14">
                  <c:v>46223</c:v>
                </c:pt>
                <c:pt idx="15">
                  <c:v>51320</c:v>
                </c:pt>
                <c:pt idx="16">
                  <c:v>150168</c:v>
                </c:pt>
                <c:pt idx="17">
                  <c:v>52054</c:v>
                </c:pt>
                <c:pt idx="18">
                  <c:v>54976</c:v>
                </c:pt>
                <c:pt idx="19">
                  <c:v>7004</c:v>
                </c:pt>
                <c:pt idx="20">
                  <c:v>26523</c:v>
                </c:pt>
                <c:pt idx="21">
                  <c:v>136374</c:v>
                </c:pt>
                <c:pt idx="22">
                  <c:v>5796</c:v>
                </c:pt>
              </c:numCache>
            </c:numRef>
          </c:val>
        </c:ser>
        <c:shape val="cylinder"/>
        <c:axId val="67287680"/>
        <c:axId val="70459776"/>
        <c:axId val="0"/>
      </c:bar3DChart>
      <c:catAx>
        <c:axId val="672876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459776"/>
        <c:crosses val="autoZero"/>
        <c:auto val="1"/>
        <c:lblAlgn val="ctr"/>
        <c:lblOffset val="100"/>
      </c:catAx>
      <c:valAx>
        <c:axId val="70459776"/>
        <c:scaling>
          <c:orientation val="minMax"/>
        </c:scaling>
        <c:axPos val="l"/>
        <c:majorGridlines/>
        <c:numFmt formatCode="_-* #,##0_-;\-* #,##0_-;_-* &quot;-&quot;??_-;_-@_-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2876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</a:gra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80BD733-DF20-25F3-729A-E26A0EA3F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B3D05BB-C70E-1400-01A0-7AA882459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A4ADD7D-BEB0-ED0D-0F15-5CAD9A7F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587D5A0-7DF9-F4E1-980E-B035BED8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606DEBB-0721-1A18-2970-C6DCC424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7983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BD1831-87F4-49FA-1797-BA223C9D8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B55787D-42ED-5524-0DAD-37F19CE09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5DA05A9-64B5-CD57-7097-4EBD3E84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A1F51AC-A2A7-9E7A-8890-446ED392F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36ABBBC-7EBD-3E72-F46C-4B9902F1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2851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3541C0B-5942-7161-7E92-B8CAB7014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974CB231-598A-6DF1-23FE-62269C5BF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98A3948-5611-F89C-5167-A066A7959E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3B766BF-47CE-9646-FB12-FE5588B14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1E447AF-4D68-4C71-2A49-CF4BBD2A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0117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FBADDED-BC7F-0B2D-1AED-816F7BB64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DFD73EE-7E4E-D361-5CBD-CE33C773A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76EE845-7786-904C-1961-564233D5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46E0EED-11B1-D69F-9256-5B31B997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D96F8AE-A2A5-6C08-2B50-F7E93432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2926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0145EB-3604-59F4-80ED-FFD6A7FE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5ABBF5C-F3D6-874A-106A-678CFD04A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15997CD-C33F-EE2B-C9E4-F1D31AB910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53F8232-1010-AE7C-C60A-8AF9FB75F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071777D-8DEF-2AA1-CE94-67597173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5265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696021-1143-D4C7-3C0F-4AF2A82C4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7BB9252-8066-1F2B-895F-DF9566113D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E83071A-593A-4498-ADD4-10117A8B8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E3AD9B7-749F-BA3C-E048-D69EAA2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6421003C-4438-BA72-33A4-D29A677B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0434194-A524-A802-BC86-84672C56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9579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865C86-2AF5-049E-8386-243AFAB9C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268DFF8-5B10-F71C-56D2-6057F1C02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75D277E-9BD4-87AA-2254-240EA72A8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1B8555FC-50A4-2DC2-58ED-9329AB38F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0567D5BA-5723-80C2-D09F-6714E3009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F20C95C1-7298-337F-7DF3-EB806B77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28FAEB01-29EE-EE28-EB9D-85BEC96F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B86213E6-6DBE-7CB6-E46D-FD5E232FA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3500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:a16="http://schemas.microsoft.com/office/drawing/2014/main" xmlns="" id="{9A67F593-A1FD-7D3C-0320-D9A84B8DE5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52949"/>
            <a:ext cx="12192000" cy="100505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FD823EDA-5F9D-A3EE-A57A-CF67F8AA84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19600" y="6287316"/>
            <a:ext cx="7772400" cy="570684"/>
          </a:xfrm>
          <a:prstGeom prst="rect">
            <a:avLst/>
          </a:prstGeom>
        </p:spPr>
      </p:pic>
      <p:sp>
        <p:nvSpPr>
          <p:cNvPr id="8" name="Título 12">
            <a:extLst>
              <a:ext uri="{FF2B5EF4-FFF2-40B4-BE49-F238E27FC236}">
                <a16:creationId xmlns:a16="http://schemas.microsoft.com/office/drawing/2014/main" xmlns="" id="{E42197A7-3B0E-CC8D-A275-7FD3D9E2A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61" y="268380"/>
            <a:ext cx="9331712" cy="64459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2800">
                <a:latin typeface="Arial" panose="020B0604020202020204" pitchFamily="34" charset="0"/>
                <a:cs typeface="Arial" panose="020B0604020202020204" pitchFamily="34" charset="0"/>
              </a:rPr>
              <a:t>Clique para editar o título mestre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xmlns="" id="{048A4667-89A4-4E32-42DD-A93A2BD86630}"/>
              </a:ext>
            </a:extLst>
          </p:cNvPr>
          <p:cNvCxnSpPr>
            <a:cxnSpLocks/>
          </p:cNvCxnSpPr>
          <p:nvPr userDrawn="1"/>
        </p:nvCxnSpPr>
        <p:spPr>
          <a:xfrm>
            <a:off x="481361" y="912976"/>
            <a:ext cx="1099913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Imagem 9" descr="Ícone&#10;&#10;Descrição gerada automaticamente">
            <a:extLst>
              <a:ext uri="{FF2B5EF4-FFF2-40B4-BE49-F238E27FC236}">
                <a16:creationId xmlns:a16="http://schemas.microsoft.com/office/drawing/2014/main" xmlns="" id="{F3639473-7C10-25C2-E7E8-D4817CF2BF1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571463" y="-43852"/>
            <a:ext cx="2263698" cy="12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562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E25DD49F-70FC-7941-00DC-66FDD75F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36CCD215-EDF9-8F7B-E638-9C7DAF7C7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B3450DE4-4F42-DE20-0042-072F3823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346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69A9789-E400-3C17-89A9-323480750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71D3044-EAA2-B1DB-778E-7DCAAA217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107E4F3D-F903-E765-1314-9C9EBB2DC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481528F0-4B32-C53C-B0F1-4B76C1B7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BA50EE7-738C-E143-91C9-B86581126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57AD99D-9F2A-116C-14E7-9F622AAB8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028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650EE8-D5B6-0482-4B0D-16B949FE0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62FF7711-220D-9ED4-D1ED-5E83A58E3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5F6C15E-4FE6-B8E2-C479-D4D3A106B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4F20599-11D9-05BA-9600-10CE338F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7044368-924D-479F-7295-E0DB0886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4AF4F3A-E8DD-345E-A16E-89C8F62D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344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8300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Logotipo, nome da empresa&#10;&#10;Descrição gerada automaticamente">
            <a:extLst>
              <a:ext uri="{FF2B5EF4-FFF2-40B4-BE49-F238E27FC236}">
                <a16:creationId xmlns:a16="http://schemas.microsoft.com/office/drawing/2014/main" xmlns="" id="{4230F8A0-6E8A-DFD7-B1D2-4599AFC58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096"/>
            <a:ext cx="12192000" cy="6850904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xmlns="" id="{E3E8042B-3F77-6F4B-5A5B-4F6CA7F24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6287316"/>
            <a:ext cx="7772400" cy="570684"/>
          </a:xfrm>
          <a:prstGeom prst="rect">
            <a:avLst/>
          </a:prstGeom>
        </p:spPr>
      </p:pic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E115B9A2-3401-E1FB-1701-EDE37FE843F0}"/>
              </a:ext>
            </a:extLst>
          </p:cNvPr>
          <p:cNvSpPr txBox="1"/>
          <p:nvPr/>
        </p:nvSpPr>
        <p:spPr>
          <a:xfrm>
            <a:off x="3102429" y="4790925"/>
            <a:ext cx="64987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48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MOVIMENTAÇÃO DE CARGA </a:t>
            </a:r>
          </a:p>
          <a:p>
            <a:pPr algn="ctr"/>
            <a:r>
              <a:rPr lang="pt-BR" sz="3200" b="1" u="sng" dirty="0" smtClean="0">
                <a:solidFill>
                  <a:srgbClr val="0048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série histórica</a:t>
            </a:r>
            <a:endParaRPr lang="pt-BR" b="1" dirty="0">
              <a:solidFill>
                <a:srgbClr val="0048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90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55171" y="1110344"/>
            <a:ext cx="109183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Os </a:t>
            </a:r>
            <a:r>
              <a:rPr lang="pt-BR" dirty="0" smtClean="0"/>
              <a:t>embarques </a:t>
            </a:r>
            <a:r>
              <a:rPr lang="pt-BR" dirty="0" smtClean="0"/>
              <a:t>de animais vivos iniciaram no Porto de São Sebastião </a:t>
            </a:r>
            <a:r>
              <a:rPr lang="pt-BR" dirty="0" smtClean="0"/>
              <a:t>na década de 90 porém, em raras ocasiões, não apenas envolvendo gado bovino e sim outros animais para criação e com destino á países do Continente Africano. Em 2002 passaram a ter alguma regularidade e voltaram-se especificamente para o embarque de bovinos para corte, destinados principalmente </a:t>
            </a:r>
            <a:r>
              <a:rPr lang="pt-BR" dirty="0" smtClean="0"/>
              <a:t>a</a:t>
            </a:r>
            <a:r>
              <a:rPr lang="pt-BR" dirty="0" smtClean="0"/>
              <a:t>os países Árabes.</a:t>
            </a:r>
            <a:r>
              <a:rPr lang="pt-BR" dirty="0" smtClean="0"/>
              <a:t> A maior parte da exportação de gado </a:t>
            </a:r>
            <a:r>
              <a:rPr lang="pt-BR" dirty="0" smtClean="0"/>
              <a:t>vivo em todo o Brasil </a:t>
            </a:r>
            <a:r>
              <a:rPr lang="pt-BR" dirty="0" smtClean="0"/>
              <a:t>(90%) tem como destino países árabes que, por conta da questão cultural, têm especificações para o abate e para o uso dos subprodutos gerados a partir do abate, de acordo com a cultura </a:t>
            </a:r>
            <a:r>
              <a:rPr lang="pt-BR" dirty="0" smtClean="0"/>
              <a:t>islâmica. </a:t>
            </a:r>
            <a:r>
              <a:rPr lang="pt-BR" dirty="0" smtClean="0"/>
              <a:t>As </a:t>
            </a:r>
            <a:r>
              <a:rPr lang="pt-BR" dirty="0" smtClean="0"/>
              <a:t>operações são acompanhadas por auditores fiscais federais agropecuários e agentes de atividades agropecuárias de duas áreas da Secretaria de Defesa Agropecuária do Mapa: o Departamento de Saúde Animal (DSA) e a Coordenação Geral da Vigilância Agropecuária Internacional (</a:t>
            </a:r>
            <a:r>
              <a:rPr lang="pt-BR" dirty="0" err="1" smtClean="0"/>
              <a:t>Vigiagro</a:t>
            </a:r>
            <a:r>
              <a:rPr lang="pt-BR" dirty="0" smtClean="0"/>
              <a:t>). Os cuidados e observação relativos ao bem-estar animal começam bem antes do embarque, ainda nos chamados </a:t>
            </a:r>
            <a:r>
              <a:rPr lang="pt-BR" dirty="0" smtClean="0"/>
              <a:t>Estabelecimentos </a:t>
            </a:r>
            <a:r>
              <a:rPr lang="pt-BR" dirty="0" smtClean="0"/>
              <a:t>Pré-Embarque (</a:t>
            </a:r>
            <a:r>
              <a:rPr lang="pt-BR" dirty="0" err="1" smtClean="0"/>
              <a:t>EPEs</a:t>
            </a:r>
            <a:r>
              <a:rPr lang="pt-BR" dirty="0" smtClean="0"/>
              <a:t>), também com a supervisão da equipe. Os </a:t>
            </a:r>
            <a:r>
              <a:rPr lang="pt-BR" dirty="0" err="1" smtClean="0"/>
              <a:t>EPEs</a:t>
            </a:r>
            <a:r>
              <a:rPr lang="pt-BR" dirty="0" smtClean="0"/>
              <a:t> são os locais onde os animais permanecem em quarentena para o cumprimento das medidas sanitárias exigidas pelos países importadores. Lá, servidores do Serviço de Fiscalização de Insumos e Saúde Animal (Sisa) acompanham desde a abertura da quarentena e o trato dos animais, até o encerramento, quando eles já cumpriram as exigências e estão prontos para o início da viagem.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REGULAÇÃO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664029" y="1230086"/>
            <a:ext cx="106135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Existe </a:t>
            </a:r>
            <a:r>
              <a:rPr lang="pt-BR" dirty="0" smtClean="0"/>
              <a:t>todo um cuidado para redução do estresse no </a:t>
            </a:r>
            <a:r>
              <a:rPr lang="pt-BR" dirty="0" smtClean="0"/>
              <a:t>transporte dos animais, </a:t>
            </a:r>
            <a:r>
              <a:rPr lang="pt-BR" dirty="0" smtClean="0"/>
              <a:t>não podendo faltar água potável e </a:t>
            </a:r>
            <a:r>
              <a:rPr lang="pt-BR" dirty="0" smtClean="0"/>
              <a:t>alimentação durante sua viagem marítima. Os </a:t>
            </a:r>
            <a:r>
              <a:rPr lang="pt-BR" dirty="0" smtClean="0"/>
              <a:t>instrumentos </a:t>
            </a:r>
            <a:r>
              <a:rPr lang="pt-BR" dirty="0" smtClean="0"/>
              <a:t>utilizados para conduzir os animais para bordo </a:t>
            </a:r>
            <a:r>
              <a:rPr lang="pt-BR" dirty="0" smtClean="0"/>
              <a:t>não podem provocar dor, entre outras recomendações, para garantir </a:t>
            </a:r>
            <a:r>
              <a:rPr lang="pt-BR" dirty="0" smtClean="0"/>
              <a:t>seu bem-estar. </a:t>
            </a:r>
            <a:r>
              <a:rPr lang="pt-BR" dirty="0" smtClean="0"/>
              <a:t>A instrução normativa 46 do </a:t>
            </a:r>
            <a:r>
              <a:rPr lang="pt-BR" dirty="0" smtClean="0"/>
              <a:t>Ministério da Agricultura Pecuária e Abastecimento </a:t>
            </a:r>
            <a:r>
              <a:rPr lang="pt-BR" dirty="0" smtClean="0"/>
              <a:t>regulamenta todo o processo</a:t>
            </a:r>
            <a:r>
              <a:rPr lang="pt-BR" dirty="0" smtClean="0"/>
              <a:t>. Por se tratar de AGRONEGÓCIO,  arrecadador de milhões em dólares, gerador de impostos, divisas e empregos para o Brasil,são exportações fundamentais para a manutenção do equilíbrio financeiro de uma grande camada de nossa população.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b="1" dirty="0" smtClean="0"/>
              <a:t>Exportações de animais vivos da espécie bovina – série histórica</a:t>
            </a:r>
            <a:r>
              <a:rPr lang="pt-BR" sz="3600" b="1" dirty="0"/>
              <a:t/>
            </a:r>
            <a:br>
              <a:rPr lang="pt-BR" sz="3600" b="1" dirty="0"/>
            </a:br>
            <a:endParaRPr lang="pt-BR" sz="36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371599" y="1142471"/>
          <a:ext cx="9394371" cy="4572000"/>
        </p:xfrm>
        <a:graphic>
          <a:graphicData uri="http://schemas.openxmlformats.org/drawingml/2006/table">
            <a:tbl>
              <a:tblPr/>
              <a:tblGrid>
                <a:gridCol w="2437460"/>
                <a:gridCol w="3453065"/>
                <a:gridCol w="350384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QUANTIDADE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PESO EM tons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753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212,480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3.670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1.391,440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1.248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354,450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654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223,340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8.378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2.468,470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15.037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3.778,960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3.253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897,690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964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333,970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3.569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996,790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5.365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1.773,084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2.781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929,320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14.795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4.257,910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3.307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929,660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46.223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11.934,820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51.320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15.129,660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150.168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48.799,510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52.054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16.995,000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54.976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18.189,690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7.004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3.307,940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26.523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7.190,340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136.374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37.882,780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5.796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1.606,010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7212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Representação gráfica – embarque animais vivos – série histórica</a:t>
            </a:r>
            <a:endParaRPr lang="pt-BR" sz="24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696685" y="1001486"/>
          <a:ext cx="10765971" cy="4703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Logotipo, nome da empresa&#10;&#10;Descrição gerada automaticamente">
            <a:extLst>
              <a:ext uri="{FF2B5EF4-FFF2-40B4-BE49-F238E27FC236}">
                <a16:creationId xmlns:a16="http://schemas.microsoft.com/office/drawing/2014/main" xmlns="" id="{4230F8A0-6E8A-DFD7-B1D2-4599AFC58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096"/>
            <a:ext cx="12192000" cy="6850904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xmlns="" id="{E3E8042B-3F77-6F4B-5A5B-4F6CA7F24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6287316"/>
            <a:ext cx="7772400" cy="57068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8907C80F-D394-99B1-B622-C6E0604C7C72}"/>
              </a:ext>
            </a:extLst>
          </p:cNvPr>
          <p:cNvSpPr txBox="1"/>
          <p:nvPr/>
        </p:nvSpPr>
        <p:spPr>
          <a:xfrm>
            <a:off x="3668751" y="4884234"/>
            <a:ext cx="4962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04877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xmlns="" val="1862699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presentação CDSS" id="{5342E37F-7B60-804D-89AD-5005D998056B}" vid="{DAF772F3-1CF0-0042-BFEE-3BD9B93308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Apresentação CDSS</Template>
  <TotalTime>1345</TotalTime>
  <Words>323</Words>
  <Application>Microsoft Office PowerPoint</Application>
  <PresentationFormat>Personalizar</PresentationFormat>
  <Paragraphs>82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 2013 - 2022</vt:lpstr>
      <vt:lpstr>Slide 1</vt:lpstr>
      <vt:lpstr>Histórico</vt:lpstr>
      <vt:lpstr>REGULAÇÃO</vt:lpstr>
      <vt:lpstr>Exportações de animais vivos da espécie bovina – série histórica </vt:lpstr>
      <vt:lpstr>Representação gráfica – embarque animais vivos – série histórica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Ernesto Corrêa Sampaio</dc:creator>
  <cp:lastModifiedBy>flavia.correa</cp:lastModifiedBy>
  <cp:revision>129</cp:revision>
  <dcterms:created xsi:type="dcterms:W3CDTF">2023-04-17T17:10:52Z</dcterms:created>
  <dcterms:modified xsi:type="dcterms:W3CDTF">2024-02-09T17:20:42Z</dcterms:modified>
</cp:coreProperties>
</file>