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74" r:id="rId4"/>
    <p:sldId id="265" r:id="rId5"/>
    <p:sldId id="270" r:id="rId6"/>
    <p:sldId id="269" r:id="rId7"/>
    <p:sldId id="266" r:id="rId8"/>
    <p:sldId id="271" r:id="rId9"/>
    <p:sldId id="260" r:id="rId10"/>
    <p:sldId id="267" r:id="rId11"/>
    <p:sldId id="268" r:id="rId12"/>
    <p:sldId id="273" r:id="rId13"/>
    <p:sldId id="275" r:id="rId14"/>
    <p:sldId id="258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FE932"/>
    <a:srgbClr val="004877"/>
    <a:srgbClr val="3B933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17"/>
    <p:restoredTop sz="94557"/>
  </p:normalViewPr>
  <p:slideViewPr>
    <p:cSldViewPr snapToGrid="0">
      <p:cViewPr varScale="1">
        <p:scale>
          <a:sx n="106" d="100"/>
          <a:sy n="106" d="100"/>
        </p:scale>
        <p:origin x="-4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DCSSRV10\DEPARTAMENTOS\FINANCEIRO\DADOS\SS\flavia.correa\RELAT&#211;RIO%20OPERACIONAL%20E%20FINANCEIRO\2023\CONSAD\CARGAS%20-%20comparativo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SSRV10\DEPARTAMENTOS\FINANCEIRO\DADOS\SS\flavia.correa\RELAT&#211;RIO%20OPERACIONAL%20E%20FINANCEIRO\2023\CONSAD\RELAT&#211;RIOS%20BASE%20PARA%20APRESENTA&#199;&#213;ES%20CONSAD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SSRV10\DEPARTAMENTOS\FINANCEIRO\DADOS\SS\flavia.correa\RELAT&#211;RIO%20OPERACIONAL%20E%20FINANCEIRO\2023\TEMPO%20DE%20ESPERA%20NAVIOS%20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SSRV10\DEPARTAMENTOS\FINANCEIRO\DADOS\SS\flavia.correa\RELAT&#211;RIO%20OPERACIONAL%20E%20FINANCEIRO\2023\Relat&#243;rio%20Operacional%20e%20Financeiro%20202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SSRV10\DEPARTAMENTOS\FINANCEIRO\DADOS\SS\flavia.correa\RELAT&#211;RIO%20OPERACIONAL%20E%20FINANCEIRO\2023\Relat&#243;rio%20Operacional%20e%20Financeiro%20202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SSRV10\DEPARTAMENTOS\FINANCEIRO\DADOS\SS\flavia.correa\RELAT&#211;RIO%20OPERACIONAL%20E%20FINANCEIRO\2023\CONSAD\RELAT&#211;RIOS%20BASE%20PARA%20APRESENTA&#199;&#213;ES%20CONSAD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DCSSRV10\DEPARTAMENTOS\FINANCEIRO\DADOS\SS\flavia.correa\RELAT&#211;RIO%20OPERACIONAL%20E%20FINANCEIRO\2023\CONSAD\RECEITAS%20-%20comparativo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SSRV10\DEPARTAMENTOS\FINANCEIRO\DADOS\SS\flavia.correa\RELAT&#211;RIO%20OPERACIONAL%20E%20FINANCEIRO\2023\CONSAD\RELAT&#211;RIOS%20BASE%20PARA%20APRESENTA&#199;&#213;ES%20CONSAD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SSRV10\DEPARTAMENTOS\FINANCEIRO\DADOS\SS\flavia.correa\RELAT&#211;RIO%20OPERACIONAL%20E%20FINANCEIRO\2023\CONSAD\RECEITAS%20por%20tabela%20e%20produto.xls" TargetMode="External"/><Relationship Id="rId1" Type="http://schemas.openxmlformats.org/officeDocument/2006/relationships/image" Target="../media/image5.jpeg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SSRV10\DEPARTAMENTOS\FINANCEIRO\DADOS\SS\flavia.correa\RELAT&#211;RIO%20OPERACIONAL%20E%20FINANCEIRO\2023\CONSAD\ARMAZENAGEM%20-%20ESTOQUE%20DE%20CARGAS%20MENS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SSRV10\DEPARTAMENTOS\FINANCEIRO\DADOS\SS\flavia.correa\RELAT&#211;RIO%20OPERACIONAL%20E%20FINANCEIRO\2023\CONSAD\RELAT&#211;RIOS%20BASE%20PARA%20APRESENTA&#199;&#213;ES%20CONSAD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SSRV10\DEPARTAMENTOS\FINANCEIRO\DADOS\SS\flavia.correa\RELAT&#211;RIO%20OPERACIONAL%20E%20FINANCEIRO\2023\CONSAD\RELAT&#211;RIOS%20BASE%20PARA%20APRESENTA&#199;&#213;ES%20CONSA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lineChart>
        <c:grouping val="standard"/>
        <c:ser>
          <c:idx val="0"/>
          <c:order val="0"/>
          <c:tx>
            <c:strRef>
              <c:f>Plan1!$C$51</c:f>
              <c:strCache>
                <c:ptCount val="1"/>
                <c:pt idx="0">
                  <c:v>2019</c:v>
                </c:pt>
              </c:strCache>
            </c:strRef>
          </c:tx>
          <c:marker>
            <c:symbol val="none"/>
          </c:marker>
          <c:dLbls>
            <c:dLbl>
              <c:idx val="11"/>
              <c:layout>
                <c:manualLayout>
                  <c:x val="0"/>
                  <c:y val="-1.9723859751243324E-2"/>
                </c:manualLayout>
              </c:layout>
              <c:spPr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dLblPos val="r"/>
              <c:showVal val="1"/>
            </c:dLbl>
            <c:delete val="1"/>
          </c:dLbls>
          <c:cat>
            <c:strRef>
              <c:f>Plan1!$B$52:$B$63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Plan1!$C$52:$C$63</c:f>
              <c:numCache>
                <c:formatCode>_-* #,##0.000_-;\-* #,##0.000_-;_-* "-"??_-;_-@_-</c:formatCode>
                <c:ptCount val="12"/>
                <c:pt idx="0">
                  <c:v>76903.960999999967</c:v>
                </c:pt>
                <c:pt idx="1">
                  <c:v>122105.787</c:v>
                </c:pt>
                <c:pt idx="2">
                  <c:v>183164.84299999999</c:v>
                </c:pt>
                <c:pt idx="3">
                  <c:v>222438.49099999998</c:v>
                </c:pt>
                <c:pt idx="4">
                  <c:v>261400.75099999999</c:v>
                </c:pt>
                <c:pt idx="5">
                  <c:v>356298.821</c:v>
                </c:pt>
                <c:pt idx="6">
                  <c:v>439435.40899999999</c:v>
                </c:pt>
                <c:pt idx="7">
                  <c:v>491897.245</c:v>
                </c:pt>
                <c:pt idx="8">
                  <c:v>533018.34699999995</c:v>
                </c:pt>
                <c:pt idx="9">
                  <c:v>616670.63599999971</c:v>
                </c:pt>
                <c:pt idx="10">
                  <c:v>617026.2239999997</c:v>
                </c:pt>
                <c:pt idx="11">
                  <c:v>741749.44099999988</c:v>
                </c:pt>
              </c:numCache>
            </c:numRef>
          </c:val>
        </c:ser>
        <c:ser>
          <c:idx val="1"/>
          <c:order val="1"/>
          <c:tx>
            <c:strRef>
              <c:f>Plan1!$D$51</c:f>
              <c:strCache>
                <c:ptCount val="1"/>
                <c:pt idx="0">
                  <c:v>2020</c:v>
                </c:pt>
              </c:strCache>
            </c:strRef>
          </c:tx>
          <c:marker>
            <c:symbol val="none"/>
          </c:marker>
          <c:dLbls>
            <c:dLbl>
              <c:idx val="11"/>
              <c:layout>
                <c:manualLayout>
                  <c:x val="0"/>
                  <c:y val="-4.3392491452735375E-2"/>
                </c:manualLayout>
              </c:layout>
              <c:spPr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dLblPos val="r"/>
              <c:showVal val="1"/>
            </c:dLbl>
            <c:delete val="1"/>
          </c:dLbls>
          <c:cat>
            <c:strRef>
              <c:f>Plan1!$B$52:$B$63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Plan1!$D$52:$D$63</c:f>
              <c:numCache>
                <c:formatCode>_-* #,##0.000_-;\-* #,##0.000_-;_-* "-"??_-;_-@_-</c:formatCode>
                <c:ptCount val="12"/>
                <c:pt idx="0">
                  <c:v>54749.441000000006</c:v>
                </c:pt>
                <c:pt idx="1">
                  <c:v>96453.604999999996</c:v>
                </c:pt>
                <c:pt idx="2">
                  <c:v>109259.67600000002</c:v>
                </c:pt>
                <c:pt idx="3">
                  <c:v>175964.23300000001</c:v>
                </c:pt>
                <c:pt idx="4">
                  <c:v>240226.541</c:v>
                </c:pt>
                <c:pt idx="5">
                  <c:v>275084.71799999999</c:v>
                </c:pt>
                <c:pt idx="6">
                  <c:v>371502.1179999999</c:v>
                </c:pt>
                <c:pt idx="7">
                  <c:v>447234.36300000001</c:v>
                </c:pt>
                <c:pt idx="8">
                  <c:v>519388.37300000002</c:v>
                </c:pt>
                <c:pt idx="9">
                  <c:v>633939.60600000003</c:v>
                </c:pt>
                <c:pt idx="10">
                  <c:v>708122.73</c:v>
                </c:pt>
                <c:pt idx="11">
                  <c:v>799481.7069999997</c:v>
                </c:pt>
              </c:numCache>
            </c:numRef>
          </c:val>
        </c:ser>
        <c:ser>
          <c:idx val="2"/>
          <c:order val="2"/>
          <c:tx>
            <c:strRef>
              <c:f>Plan1!$E$51</c:f>
              <c:strCache>
                <c:ptCount val="1"/>
                <c:pt idx="0">
                  <c:v>2021</c:v>
                </c:pt>
              </c:strCache>
            </c:strRef>
          </c:tx>
          <c:marker>
            <c:symbol val="none"/>
          </c:marker>
          <c:dLbls>
            <c:dLbl>
              <c:idx val="11"/>
              <c:layout>
                <c:manualLayout>
                  <c:x val="-1.8518518518518541E-3"/>
                  <c:y val="2.7613403651740684E-2"/>
                </c:manualLayout>
              </c:layout>
              <c:spPr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dLblPos val="r"/>
              <c:showVal val="1"/>
            </c:dLbl>
            <c:delete val="1"/>
          </c:dLbls>
          <c:cat>
            <c:strRef>
              <c:f>Plan1!$B$52:$B$63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Plan1!$E$52:$E$63</c:f>
              <c:numCache>
                <c:formatCode>_-* #,##0.000_-;\-* #,##0.000_-;_-* "-"???_-;_-@_-</c:formatCode>
                <c:ptCount val="12"/>
                <c:pt idx="0" formatCode="_-* #,##0.000_-;\-* #,##0.000_-;_-* &quot;-&quot;??_-;_-@_-">
                  <c:v>48347.115000000005</c:v>
                </c:pt>
                <c:pt idx="1">
                  <c:v>137451.38399999993</c:v>
                </c:pt>
                <c:pt idx="2">
                  <c:v>175584.09899999999</c:v>
                </c:pt>
                <c:pt idx="3">
                  <c:v>283434.42799999996</c:v>
                </c:pt>
                <c:pt idx="4">
                  <c:v>311227.82899999985</c:v>
                </c:pt>
                <c:pt idx="5">
                  <c:v>361077.24599999993</c:v>
                </c:pt>
                <c:pt idx="6">
                  <c:v>396494.3409999999</c:v>
                </c:pt>
                <c:pt idx="7">
                  <c:v>464844.62900000002</c:v>
                </c:pt>
                <c:pt idx="8">
                  <c:v>507037.49500000011</c:v>
                </c:pt>
                <c:pt idx="9">
                  <c:v>573355.93999999971</c:v>
                </c:pt>
                <c:pt idx="10">
                  <c:v>640332.96199999994</c:v>
                </c:pt>
                <c:pt idx="11">
                  <c:v>705379.55999999971</c:v>
                </c:pt>
              </c:numCache>
            </c:numRef>
          </c:val>
        </c:ser>
        <c:ser>
          <c:idx val="3"/>
          <c:order val="3"/>
          <c:tx>
            <c:strRef>
              <c:f>Plan1!$F$51</c:f>
              <c:strCache>
                <c:ptCount val="1"/>
                <c:pt idx="0">
                  <c:v>2022</c:v>
                </c:pt>
              </c:strCache>
            </c:strRef>
          </c:tx>
          <c:marker>
            <c:symbol val="none"/>
          </c:marker>
          <c:dLbls>
            <c:dLbl>
              <c:idx val="11"/>
              <c:layout>
                <c:manualLayout>
                  <c:x val="1.1290356447379565E-2"/>
                  <c:y val="-2.3463737461711213E-2"/>
                </c:manualLayout>
              </c:layout>
              <c:spPr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dLblPos val="r"/>
              <c:showVal val="1"/>
            </c:dLbl>
            <c:delete val="1"/>
          </c:dLbls>
          <c:cat>
            <c:strRef>
              <c:f>Plan1!$B$52:$B$63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Plan1!$F$52:$F$63</c:f>
              <c:numCache>
                <c:formatCode>_-* #,##0.000_-;\-* #,##0.000_-;_-* "-"???_-;_-@_-</c:formatCode>
                <c:ptCount val="12"/>
                <c:pt idx="0" formatCode="_-* #,##0.000_-;\-* #,##0.000_-;_-* &quot;-&quot;??_-;_-@_-">
                  <c:v>66335.680000000022</c:v>
                </c:pt>
                <c:pt idx="1">
                  <c:v>129581.37000000002</c:v>
                </c:pt>
                <c:pt idx="2">
                  <c:v>192320.98299999998</c:v>
                </c:pt>
                <c:pt idx="3">
                  <c:v>232863.59700000001</c:v>
                </c:pt>
                <c:pt idx="4">
                  <c:v>318905.391</c:v>
                </c:pt>
                <c:pt idx="5">
                  <c:v>380857.65899999987</c:v>
                </c:pt>
                <c:pt idx="6">
                  <c:v>490951.68599999999</c:v>
                </c:pt>
                <c:pt idx="7">
                  <c:v>594612.92700000003</c:v>
                </c:pt>
                <c:pt idx="8">
                  <c:v>627185.90700000001</c:v>
                </c:pt>
                <c:pt idx="9">
                  <c:v>695559.7829999997</c:v>
                </c:pt>
                <c:pt idx="10">
                  <c:v>810479.8690000003</c:v>
                </c:pt>
                <c:pt idx="11">
                  <c:v>918879.75800000003</c:v>
                </c:pt>
              </c:numCache>
            </c:numRef>
          </c:val>
        </c:ser>
        <c:ser>
          <c:idx val="4"/>
          <c:order val="4"/>
          <c:tx>
            <c:strRef>
              <c:f>Plan1!$G$51</c:f>
              <c:strCache>
                <c:ptCount val="1"/>
                <c:pt idx="0">
                  <c:v>2023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layout>
                <c:manualLayout>
                  <c:x val="-7.2258064516129039E-2"/>
                  <c:y val="-4.5146726862302512E-2"/>
                </c:manualLayout>
              </c:layout>
              <c:spPr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dLblPos val="r"/>
              <c:showVal val="1"/>
            </c:dLbl>
            <c:spPr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</c:spPr>
            <c:showVal val="1"/>
          </c:dLbls>
          <c:cat>
            <c:strRef>
              <c:f>Plan1!$B$52:$B$63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Plan1!$G$52:$G$63</c:f>
              <c:numCache>
                <c:formatCode>_-* #,##0.000_-;\-* #,##0.000_-;_-* "-"???_-;_-@_-</c:formatCode>
                <c:ptCount val="12"/>
                <c:pt idx="0" formatCode="_-* #,##0.000_-;\-* #,##0.000_-;_-* &quot;-&quot;??_-;_-@_-">
                  <c:v>105573.344</c:v>
                </c:pt>
                <c:pt idx="1">
                  <c:v>184185.28200000001</c:v>
                </c:pt>
                <c:pt idx="2">
                  <c:v>282908.02500000002</c:v>
                </c:pt>
                <c:pt idx="3">
                  <c:v>346915.95600000001</c:v>
                </c:pt>
                <c:pt idx="4">
                  <c:v>381401.14099999989</c:v>
                </c:pt>
                <c:pt idx="5">
                  <c:v>484379.1669999999</c:v>
                </c:pt>
                <c:pt idx="6">
                  <c:v>601818.875</c:v>
                </c:pt>
                <c:pt idx="7">
                  <c:v>685923.36400000029</c:v>
                </c:pt>
                <c:pt idx="8">
                  <c:v>799923.4500000003</c:v>
                </c:pt>
                <c:pt idx="9">
                  <c:v>825163.26900000009</c:v>
                </c:pt>
                <c:pt idx="10">
                  <c:v>928464.00100000005</c:v>
                </c:pt>
                <c:pt idx="11">
                  <c:v>1033224.2860000001</c:v>
                </c:pt>
              </c:numCache>
            </c:numRef>
          </c:val>
        </c:ser>
        <c:marker val="1"/>
        <c:axId val="78123776"/>
        <c:axId val="78125312"/>
      </c:lineChart>
      <c:catAx>
        <c:axId val="78123776"/>
        <c:scaling>
          <c:orientation val="minMax"/>
        </c:scaling>
        <c:axPos val="b"/>
        <c:numFmt formatCode="General" sourceLinked="1"/>
        <c:tickLblPos val="nextTo"/>
        <c:crossAx val="78125312"/>
        <c:crosses val="autoZero"/>
        <c:auto val="1"/>
        <c:lblAlgn val="ctr"/>
        <c:lblOffset val="100"/>
      </c:catAx>
      <c:valAx>
        <c:axId val="78125312"/>
        <c:scaling>
          <c:orientation val="minMax"/>
        </c:scaling>
        <c:axPos val="l"/>
        <c:majorGridlines/>
        <c:numFmt formatCode="_-* #,##0.000_-;\-* #,##0.000_-;_-* &quot;-&quot;??_-;_-@_-" sourceLinked="1"/>
        <c:tickLblPos val="nextTo"/>
        <c:crossAx val="781237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0317419354838768"/>
          <c:y val="0.45723917693132576"/>
          <c:w val="8.6503225806451645E-2"/>
          <c:h val="0.34436288014788274"/>
        </c:manualLayout>
      </c:layout>
    </c:legend>
    <c:plotVisOnly val="1"/>
    <c:dispBlanksAs val="gap"/>
  </c:chart>
  <c:spPr>
    <a:noFill/>
  </c:sp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en-US" baseline="0"/>
              <a:t>CARGAS MOVIMENTADAS</a:t>
            </a:r>
            <a:r>
              <a:rPr lang="en-US"/>
              <a:t> janeiro</a:t>
            </a:r>
            <a:r>
              <a:rPr lang="en-US" baseline="0"/>
              <a:t> a dezembro  - tons</a:t>
            </a:r>
            <a:endParaRPr lang="en-US"/>
          </a:p>
        </c:rich>
      </c:tx>
      <c:layout>
        <c:manualLayout>
          <c:xMode val="edge"/>
          <c:yMode val="edge"/>
          <c:x val="0.21805294770845954"/>
          <c:y val="2.7777777777777811E-2"/>
        </c:manualLayout>
      </c:layout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'comparativo toneladas'!$B$7</c:f>
              <c:strCache>
                <c:ptCount val="1"/>
                <c:pt idx="0">
                  <c:v>cargas movimentadas</c:v>
                </c:pt>
              </c:strCache>
            </c:strRef>
          </c:tx>
          <c:spPr>
            <a:gradFill>
              <a:gsLst>
                <a:gs pos="0">
                  <a:srgbClr val="4472C4">
                    <a:tint val="66000"/>
                    <a:satMod val="160000"/>
                  </a:srgbClr>
                </a:gs>
                <a:gs pos="50000">
                  <a:srgbClr val="4472C4">
                    <a:tint val="44500"/>
                    <a:satMod val="160000"/>
                  </a:srgbClr>
                </a:gs>
                <a:gs pos="100000">
                  <a:srgbClr val="4472C4">
                    <a:tint val="23500"/>
                    <a:satMod val="160000"/>
                  </a:srgbClr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-9.5968918282319238E-2"/>
                  <c:y val="0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8.5330473523657496E-2"/>
                  <c:y val="-4.0636992992556943E-7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8.7666089726831389E-2"/>
                  <c:y val="0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8.7199911197168634E-2"/>
                  <c:y val="-2.0318496496278469E-7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9.3610320167998626E-2"/>
                  <c:y val="-2.0491203716496834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0.1201720500355266"/>
                  <c:y val="-4.0636992992556943E-7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Val val="1"/>
          </c:dLbls>
          <c:cat>
            <c:numRef>
              <c:f>'comparativo toneladas'!$B$8:$B$13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'comparativo toneladas'!$C$8:$C$13</c:f>
              <c:numCache>
                <c:formatCode>_-* #,##0_-;\-* #,##0_-;_-* "-"??_-;_-@_-</c:formatCode>
                <c:ptCount val="6"/>
                <c:pt idx="0">
                  <c:v>718106.8600000001</c:v>
                </c:pt>
                <c:pt idx="1">
                  <c:v>741749.44099999999</c:v>
                </c:pt>
                <c:pt idx="2">
                  <c:v>799481.70699999994</c:v>
                </c:pt>
                <c:pt idx="3">
                  <c:v>705379.56</c:v>
                </c:pt>
                <c:pt idx="4">
                  <c:v>918879.75800000003</c:v>
                </c:pt>
                <c:pt idx="5">
                  <c:v>1033224.286</c:v>
                </c:pt>
              </c:numCache>
            </c:numRef>
          </c:val>
        </c:ser>
        <c:axId val="81180928"/>
        <c:axId val="81186816"/>
      </c:barChart>
      <c:catAx>
        <c:axId val="81180928"/>
        <c:scaling>
          <c:orientation val="minMax"/>
        </c:scaling>
        <c:axPos val="l"/>
        <c:numFmt formatCode="General" sourceLinked="1"/>
        <c:tickLblPos val="nextTo"/>
        <c:spPr>
          <a:gradFill>
            <a:gsLst>
              <a:gs pos="0">
                <a:srgbClr val="4472C4">
                  <a:tint val="66000"/>
                  <a:satMod val="160000"/>
                </a:srgbClr>
              </a:gs>
              <a:gs pos="50000">
                <a:srgbClr val="4472C4">
                  <a:tint val="44500"/>
                  <a:satMod val="160000"/>
                </a:srgbClr>
              </a:gs>
              <a:gs pos="100000">
                <a:srgbClr val="4472C4">
                  <a:tint val="23500"/>
                  <a:satMod val="160000"/>
                </a:srgbClr>
              </a:gs>
            </a:gsLst>
            <a:lin ang="5400000" scaled="0"/>
          </a:gradFill>
        </c:spPr>
        <c:crossAx val="81186816"/>
        <c:crosses val="autoZero"/>
        <c:auto val="1"/>
        <c:lblAlgn val="ctr"/>
        <c:lblOffset val="100"/>
      </c:catAx>
      <c:valAx>
        <c:axId val="81186816"/>
        <c:scaling>
          <c:orientation val="minMax"/>
        </c:scaling>
        <c:axPos val="b"/>
        <c:majorGridlines/>
        <c:numFmt formatCode="_-* #,##0_-;\-* #,##0_-;_-* &quot;-&quot;??_-;_-@_-" sourceLinked="1"/>
        <c:tickLblPos val="nextTo"/>
        <c:spPr>
          <a:gradFill>
            <a:gsLst>
              <a:gs pos="0">
                <a:srgbClr val="4472C4">
                  <a:tint val="66000"/>
                  <a:satMod val="160000"/>
                </a:srgbClr>
              </a:gs>
              <a:gs pos="50000">
                <a:srgbClr val="4472C4">
                  <a:tint val="44500"/>
                  <a:satMod val="160000"/>
                </a:srgbClr>
              </a:gs>
              <a:gs pos="100000">
                <a:srgbClr val="4472C4">
                  <a:tint val="23500"/>
                  <a:satMod val="160000"/>
                </a:srgbClr>
              </a:gs>
            </a:gsLst>
            <a:lin ang="5400000" scaled="0"/>
          </a:gradFill>
        </c:spPr>
        <c:crossAx val="81180928"/>
        <c:crosses val="autoZero"/>
        <c:crossBetween val="between"/>
      </c:valAx>
      <c:spPr>
        <a:noFill/>
      </c:spPr>
    </c:plotArea>
    <c:plotVisOnly val="1"/>
    <c:dispBlanksAs val="gap"/>
  </c:chart>
  <c:spPr>
    <a:noFill/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c:spPr>
          <c:dPt>
            <c:idx val="0"/>
            <c:spPr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chemeClr val="accent1"/>
                </a:solidFill>
              </a:ln>
            </c:spPr>
          </c:dPt>
          <c:dPt>
            <c:idx val="1"/>
            <c:spPr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4472C4"/>
                </a:solidFill>
              </a:ln>
            </c:spPr>
          </c:dPt>
          <c:dPt>
            <c:idx val="2"/>
            <c:spPr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4472C4"/>
                </a:solidFill>
              </a:ln>
            </c:spPr>
          </c:dPt>
          <c:dPt>
            <c:idx val="3"/>
            <c:spPr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4472C4"/>
                </a:solidFill>
              </a:ln>
            </c:spPr>
          </c:dPt>
          <c:dLbls>
            <c:dLbl>
              <c:idx val="0"/>
              <c:layout>
                <c:manualLayout>
                  <c:x val="2.0925326646576231E-2"/>
                  <c:y val="-5.2825864130438299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pt-BR"/>
                </a:p>
              </c:txPr>
              <c:showVal val="1"/>
            </c:dLbl>
            <c:dLbl>
              <c:idx val="1"/>
              <c:layout>
                <c:manualLayout>
                  <c:x val="2.4999999999999949E-2"/>
                  <c:y val="-5.0925925925925923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pt-BR"/>
                </a:p>
              </c:txPr>
              <c:showVal val="1"/>
            </c:dLbl>
            <c:dLbl>
              <c:idx val="2"/>
              <c:layout>
                <c:manualLayout>
                  <c:x val="2.222222222222224E-2"/>
                  <c:y val="-4.1666666666666664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pt-BR"/>
                </a:p>
              </c:txPr>
              <c:showVal val="1"/>
            </c:dLbl>
            <c:dLbl>
              <c:idx val="3"/>
              <c:layout>
                <c:manualLayout>
                  <c:x val="2.7777777777777811E-2"/>
                  <c:y val="-5.5555555555555518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pt-BR"/>
                </a:p>
              </c:txPr>
              <c:showVal val="1"/>
            </c:dLbl>
            <c:showVal val="1"/>
          </c:dLbls>
          <c:cat>
            <c:strRef>
              <c:f>GRÁFICO!$D$6:$G$6</c:f>
              <c:strCache>
                <c:ptCount val="4"/>
                <c:pt idx="0">
                  <c:v>00 a 05 dias</c:v>
                </c:pt>
                <c:pt idx="1">
                  <c:v>05 a 10 dias</c:v>
                </c:pt>
                <c:pt idx="2">
                  <c:v>10 a 15 dias</c:v>
                </c:pt>
                <c:pt idx="3">
                  <c:v>15 a 20 dias</c:v>
                </c:pt>
              </c:strCache>
            </c:strRef>
          </c:cat>
          <c:val>
            <c:numRef>
              <c:f>GRÁFICO!$D$7:$G$7</c:f>
              <c:numCache>
                <c:formatCode>General</c:formatCode>
                <c:ptCount val="4"/>
                <c:pt idx="0">
                  <c:v>45</c:v>
                </c:pt>
                <c:pt idx="1">
                  <c:v>22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</c:ser>
        <c:shape val="cylinder"/>
        <c:axId val="81508992"/>
        <c:axId val="81514880"/>
        <c:axId val="0"/>
      </c:bar3DChart>
      <c:catAx>
        <c:axId val="81508992"/>
        <c:scaling>
          <c:orientation val="minMax"/>
        </c:scaling>
        <c:axPos val="b"/>
        <c:numFmt formatCode="General" sourceLinked="1"/>
        <c:tickLblPos val="nextTo"/>
        <c:crossAx val="81514880"/>
        <c:crosses val="autoZero"/>
        <c:auto val="1"/>
        <c:lblAlgn val="ctr"/>
        <c:lblOffset val="100"/>
      </c:catAx>
      <c:valAx>
        <c:axId val="81514880"/>
        <c:scaling>
          <c:orientation val="minMax"/>
        </c:scaling>
        <c:axPos val="l"/>
        <c:majorGridlines/>
        <c:numFmt formatCode="General" sourceLinked="1"/>
        <c:tickLblPos val="nextTo"/>
        <c:crossAx val="815089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0"/>
          <c:order val="0"/>
          <c:tx>
            <c:strRef>
              <c:f>'tempo espera x qtde navios'!$A$10</c:f>
              <c:strCache>
                <c:ptCount val="1"/>
                <c:pt idx="0">
                  <c:v>QUANTIDADE NAVIOS</c:v>
                </c:pt>
              </c:strCache>
            </c:strRef>
          </c:tx>
          <c:spPr>
            <a:ln w="57150" cmpd="sng"/>
          </c:spPr>
          <c:marker>
            <c:symbol val="none"/>
          </c:marker>
          <c:cat>
            <c:strRef>
              <c:f>'tempo espera x qtde navios'!$B$9:$M$9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'tempo espera x qtde navios'!$B$10:$M$10</c:f>
              <c:numCache>
                <c:formatCode>General</c:formatCode>
                <c:ptCount val="12"/>
                <c:pt idx="0">
                  <c:v>8</c:v>
                </c:pt>
                <c:pt idx="1">
                  <c:v>6</c:v>
                </c:pt>
                <c:pt idx="2">
                  <c:v>8</c:v>
                </c:pt>
                <c:pt idx="3">
                  <c:v>5</c:v>
                </c:pt>
                <c:pt idx="4">
                  <c:v>2</c:v>
                </c:pt>
                <c:pt idx="5" formatCode="#,##0">
                  <c:v>9</c:v>
                </c:pt>
                <c:pt idx="6">
                  <c:v>9</c:v>
                </c:pt>
                <c:pt idx="7">
                  <c:v>11</c:v>
                </c:pt>
                <c:pt idx="8">
                  <c:v>10</c:v>
                </c:pt>
                <c:pt idx="9">
                  <c:v>2</c:v>
                </c:pt>
                <c:pt idx="10">
                  <c:v>8</c:v>
                </c:pt>
                <c:pt idx="11">
                  <c:v>5</c:v>
                </c:pt>
              </c:numCache>
            </c:numRef>
          </c:val>
        </c:ser>
        <c:ser>
          <c:idx val="1"/>
          <c:order val="1"/>
          <c:tx>
            <c:strRef>
              <c:f>'tempo espera x qtde navios'!$A$11</c:f>
              <c:strCache>
                <c:ptCount val="1"/>
                <c:pt idx="0">
                  <c:v>TEMPO MÉDIO ESPERA EM DIAS</c:v>
                </c:pt>
              </c:strCache>
            </c:strRef>
          </c:tx>
          <c:spPr>
            <a:ln w="47625" cmpd="sng"/>
          </c:spPr>
          <c:marker>
            <c:symbol val="none"/>
          </c:marker>
          <c:cat>
            <c:strRef>
              <c:f>'tempo espera x qtde navios'!$B$9:$L$9</c:f>
              <c:strCache>
                <c:ptCount val="11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</c:strCache>
            </c:strRef>
          </c:cat>
          <c:val>
            <c:numRef>
              <c:f>'tempo espera x qtde navios'!$B$11:$M$11</c:f>
              <c:numCache>
                <c:formatCode>_(* #,##0_);_(* \(#,##0\);_(* "-"??_);_(@_)</c:formatCode>
                <c:ptCount val="12"/>
                <c:pt idx="0">
                  <c:v>5</c:v>
                </c:pt>
                <c:pt idx="1">
                  <c:v>2.3333333333333335</c:v>
                </c:pt>
                <c:pt idx="2" formatCode="0">
                  <c:v>4.5</c:v>
                </c:pt>
                <c:pt idx="3" formatCode="0">
                  <c:v>0.8</c:v>
                </c:pt>
                <c:pt idx="4" formatCode="0">
                  <c:v>1.5</c:v>
                </c:pt>
                <c:pt idx="5" formatCode="0">
                  <c:v>4.4444444444444455</c:v>
                </c:pt>
                <c:pt idx="6" formatCode="0">
                  <c:v>7.7777777777777777</c:v>
                </c:pt>
                <c:pt idx="7" formatCode="0">
                  <c:v>10.90909090909091</c:v>
                </c:pt>
                <c:pt idx="8" formatCode="0">
                  <c:v>6.7</c:v>
                </c:pt>
                <c:pt idx="9" formatCode="General">
                  <c:v>2</c:v>
                </c:pt>
                <c:pt idx="10" formatCode="0">
                  <c:v>5.875</c:v>
                </c:pt>
                <c:pt idx="11" formatCode="General">
                  <c:v>4</c:v>
                </c:pt>
              </c:numCache>
            </c:numRef>
          </c:val>
        </c:ser>
        <c:marker val="1"/>
        <c:axId val="84169088"/>
        <c:axId val="84170624"/>
      </c:lineChart>
      <c:catAx>
        <c:axId val="84169088"/>
        <c:scaling>
          <c:orientation val="minMax"/>
        </c:scaling>
        <c:axPos val="b"/>
        <c:numFmt formatCode="General" sourceLinked="1"/>
        <c:tickLblPos val="nextTo"/>
        <c:crossAx val="84170624"/>
        <c:crosses val="autoZero"/>
        <c:auto val="1"/>
        <c:lblAlgn val="ctr"/>
        <c:lblOffset val="100"/>
      </c:catAx>
      <c:valAx>
        <c:axId val="84170624"/>
        <c:scaling>
          <c:orientation val="minMax"/>
        </c:scaling>
        <c:axPos val="l"/>
        <c:majorGridlines/>
        <c:numFmt formatCode="General" sourceLinked="1"/>
        <c:tickLblPos val="nextTo"/>
        <c:crossAx val="8416908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>
        <c:manualLayout>
          <c:layoutTarget val="inner"/>
          <c:xMode val="edge"/>
          <c:yMode val="edge"/>
          <c:x val="0.14582977527032279"/>
          <c:y val="0.17227455824522059"/>
          <c:w val="0.68820523329217498"/>
          <c:h val="0.5334332353476894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ED7D31">
                <a:lumMod val="60000"/>
                <a:lumOff val="40000"/>
              </a:srgbClr>
            </a:solidFill>
          </c:spPr>
          <c:cat>
            <c:strRef>
              <c:f>'médias móveis cargas'!$A$10:$A$57</c:f>
              <c:strCache>
                <c:ptCount val="48"/>
                <c:pt idx="0">
                  <c:v>fevereiro/19 a janeiro/20</c:v>
                </c:pt>
                <c:pt idx="1">
                  <c:v>março/19 a fevereiro/20</c:v>
                </c:pt>
                <c:pt idx="2">
                  <c:v>abril/19 a março/20</c:v>
                </c:pt>
                <c:pt idx="3">
                  <c:v>maio/19 a abril/20</c:v>
                </c:pt>
                <c:pt idx="4">
                  <c:v>junho/19 a maio/20</c:v>
                </c:pt>
                <c:pt idx="5">
                  <c:v>julho/19 a junho/20</c:v>
                </c:pt>
                <c:pt idx="6">
                  <c:v>agosto/19 a julho/20</c:v>
                </c:pt>
                <c:pt idx="7">
                  <c:v>setembro/19 a agosto/20</c:v>
                </c:pt>
                <c:pt idx="8">
                  <c:v>outubro/19 a setembro/20</c:v>
                </c:pt>
                <c:pt idx="9">
                  <c:v>novembro/19 a outubro/20</c:v>
                </c:pt>
                <c:pt idx="10">
                  <c:v>dezembro/19 a novembro/20</c:v>
                </c:pt>
                <c:pt idx="11">
                  <c:v>janeiro/20 a dezembro/20</c:v>
                </c:pt>
                <c:pt idx="12">
                  <c:v>fevereiro/20 a janeiro/21</c:v>
                </c:pt>
                <c:pt idx="13">
                  <c:v>março/20 a fevereiro/21</c:v>
                </c:pt>
                <c:pt idx="14">
                  <c:v>abril/20 a março/21</c:v>
                </c:pt>
                <c:pt idx="15">
                  <c:v>maio/20 a abril/21</c:v>
                </c:pt>
                <c:pt idx="16">
                  <c:v>junho/20 a maio/21</c:v>
                </c:pt>
                <c:pt idx="17">
                  <c:v>julho/20 a junho/21</c:v>
                </c:pt>
                <c:pt idx="18">
                  <c:v>agosto/20 a julho/21</c:v>
                </c:pt>
                <c:pt idx="19">
                  <c:v>setembro/20 a agosto/21</c:v>
                </c:pt>
                <c:pt idx="20">
                  <c:v>outubro/20 a setembro/21</c:v>
                </c:pt>
                <c:pt idx="21">
                  <c:v>novembro/20 a outubro/21</c:v>
                </c:pt>
                <c:pt idx="22">
                  <c:v>dezembro/20 a novembro/21</c:v>
                </c:pt>
                <c:pt idx="23">
                  <c:v>janeiro/21 a dezembro/21</c:v>
                </c:pt>
                <c:pt idx="24">
                  <c:v>fevereiro/21 a janeiro/22</c:v>
                </c:pt>
                <c:pt idx="25">
                  <c:v>março/21 a fevereiro/22</c:v>
                </c:pt>
                <c:pt idx="26">
                  <c:v>abril/21 a março/22</c:v>
                </c:pt>
                <c:pt idx="27">
                  <c:v>maio/21 a abril/22</c:v>
                </c:pt>
                <c:pt idx="28">
                  <c:v>junho/21 a maio/22</c:v>
                </c:pt>
                <c:pt idx="29">
                  <c:v>julho/21 a junho/22</c:v>
                </c:pt>
                <c:pt idx="30">
                  <c:v>agosto/21 a julho/22</c:v>
                </c:pt>
                <c:pt idx="31">
                  <c:v>setembro/21 a agosto/22</c:v>
                </c:pt>
                <c:pt idx="32">
                  <c:v>outubro/21 a setembro/22</c:v>
                </c:pt>
                <c:pt idx="33">
                  <c:v>novembro/21 a outubro/22</c:v>
                </c:pt>
                <c:pt idx="34">
                  <c:v>dezembro/21 a novembro/22</c:v>
                </c:pt>
                <c:pt idx="35">
                  <c:v>janeiro/22 a dezembro/22</c:v>
                </c:pt>
                <c:pt idx="36">
                  <c:v>fevereiro/22 a janeiro/23</c:v>
                </c:pt>
                <c:pt idx="37">
                  <c:v>março/22 a fevereiro/23</c:v>
                </c:pt>
                <c:pt idx="38">
                  <c:v>abril/22 a março/23</c:v>
                </c:pt>
                <c:pt idx="39">
                  <c:v>maio/22 a abril/23</c:v>
                </c:pt>
                <c:pt idx="40">
                  <c:v>junho/22 a maio/23</c:v>
                </c:pt>
                <c:pt idx="41">
                  <c:v>julho/22 a junho/23</c:v>
                </c:pt>
                <c:pt idx="42">
                  <c:v>agosto/22 a julho/23</c:v>
                </c:pt>
                <c:pt idx="43">
                  <c:v>setembro/22 a agosto/23</c:v>
                </c:pt>
                <c:pt idx="44">
                  <c:v>outubro/22 a setembro/23</c:v>
                </c:pt>
                <c:pt idx="45">
                  <c:v>novembro/22 a outubro/23</c:v>
                </c:pt>
                <c:pt idx="46">
                  <c:v>dezembro/22 a novembro/23</c:v>
                </c:pt>
                <c:pt idx="47">
                  <c:v>janeiro/23 a dezembro/23</c:v>
                </c:pt>
              </c:strCache>
            </c:strRef>
          </c:cat>
          <c:val>
            <c:numRef>
              <c:f>'médias móveis cargas'!$C$10:$C$57</c:f>
              <c:numCache>
                <c:formatCode>_-* #,##0.000_-;\-* #,##0.000_-;_-* "-"???_-;_-@_-</c:formatCode>
                <c:ptCount val="48"/>
                <c:pt idx="0">
                  <c:v>59966.24341666665</c:v>
                </c:pt>
                <c:pt idx="1">
                  <c:v>59674.77158333332</c:v>
                </c:pt>
                <c:pt idx="2">
                  <c:v>55653.6895</c:v>
                </c:pt>
                <c:pt idx="3">
                  <c:v>57939.598583333325</c:v>
                </c:pt>
                <c:pt idx="4">
                  <c:v>60047.935916666655</c:v>
                </c:pt>
                <c:pt idx="5">
                  <c:v>55044.611499999999</c:v>
                </c:pt>
                <c:pt idx="6">
                  <c:v>56151.345833333333</c:v>
                </c:pt>
                <c:pt idx="7">
                  <c:v>58090.546583333336</c:v>
                </c:pt>
                <c:pt idx="8">
                  <c:v>60676.622250000008</c:v>
                </c:pt>
                <c:pt idx="9">
                  <c:v>63251.534250000012</c:v>
                </c:pt>
                <c:pt idx="10">
                  <c:v>69403.828916666665</c:v>
                </c:pt>
                <c:pt idx="11">
                  <c:v>66623.475583333333</c:v>
                </c:pt>
                <c:pt idx="12">
                  <c:v>66089.948416666637</c:v>
                </c:pt>
                <c:pt idx="13">
                  <c:v>70039.957166666645</c:v>
                </c:pt>
                <c:pt idx="14">
                  <c:v>72150.510833333319</c:v>
                </c:pt>
                <c:pt idx="15">
                  <c:v>75579.325166666691</c:v>
                </c:pt>
                <c:pt idx="16">
                  <c:v>72540.249583333309</c:v>
                </c:pt>
                <c:pt idx="17" formatCode="_(* #,##0.000_);_(* \(#,##0.000\);_(* &quot;-&quot;??_);_(@_)">
                  <c:v>73789.519583333313</c:v>
                </c:pt>
                <c:pt idx="18">
                  <c:v>68706.160833333328</c:v>
                </c:pt>
                <c:pt idx="19">
                  <c:v>68090.997749999966</c:v>
                </c:pt>
                <c:pt idx="20">
                  <c:v>65594.235750000007</c:v>
                </c:pt>
                <c:pt idx="21">
                  <c:v>61574.836750000002</c:v>
                </c:pt>
                <c:pt idx="22">
                  <c:v>60974.328250000013</c:v>
                </c:pt>
                <c:pt idx="23">
                  <c:v>58781.63</c:v>
                </c:pt>
                <c:pt idx="24">
                  <c:v>60280.677083333321</c:v>
                </c:pt>
                <c:pt idx="25" formatCode="_(* #,##0.000_);_(* \(#,##0.000\);_(* &quot;-&quot;??_);_(@_)">
                  <c:v>58125.795499999986</c:v>
                </c:pt>
                <c:pt idx="26">
                  <c:v>60176.370333333332</c:v>
                </c:pt>
                <c:pt idx="27">
                  <c:v>54567.394083333325</c:v>
                </c:pt>
                <c:pt idx="28">
                  <c:v>59421.426833333331</c:v>
                </c:pt>
                <c:pt idx="29">
                  <c:v>60429.997749999995</c:v>
                </c:pt>
                <c:pt idx="30">
                  <c:v>66653.075416666703</c:v>
                </c:pt>
                <c:pt idx="31">
                  <c:v>69595.654833333363</c:v>
                </c:pt>
                <c:pt idx="32">
                  <c:v>68793.997666666648</c:v>
                </c:pt>
                <c:pt idx="33">
                  <c:v>68965.283583333308</c:v>
                </c:pt>
                <c:pt idx="34">
                  <c:v>81993.862999999998</c:v>
                </c:pt>
                <c:pt idx="35">
                  <c:v>76573.313166666674</c:v>
                </c:pt>
                <c:pt idx="36">
                  <c:v>79843.118499999997</c:v>
                </c:pt>
                <c:pt idx="37">
                  <c:v>81123.63916666669</c:v>
                </c:pt>
                <c:pt idx="38" formatCode="_(* #,##0.000_);_(* \(#,##0.000\);_(* &quot;-&quot;??_);_(@_)">
                  <c:v>84122.233333333308</c:v>
                </c:pt>
                <c:pt idx="39" formatCode="_-* #,##0.000_-;\-* #,##0.000_-;_-* &quot;-&quot;??_-;_-@_-">
                  <c:v>86077.676416666654</c:v>
                </c:pt>
                <c:pt idx="40" formatCode="_(* #,##0.000_);_(* \(#,##0.000\);_(* &quot;-&quot;??_);_(@_)">
                  <c:v>81781.292333333302</c:v>
                </c:pt>
                <c:pt idx="41" formatCode="_(* #,##0.000_);_(* \(#,##0.000\);_(* &quot;-&quot;??_);_(@_)">
                  <c:v>85200.105500000005</c:v>
                </c:pt>
                <c:pt idx="42">
                  <c:v>85812.245583333308</c:v>
                </c:pt>
                <c:pt idx="43">
                  <c:v>84182.516249999957</c:v>
                </c:pt>
                <c:pt idx="44">
                  <c:v>90968.108416666684</c:v>
                </c:pt>
                <c:pt idx="45">
                  <c:v>87373.603666666662</c:v>
                </c:pt>
                <c:pt idx="46">
                  <c:v>86405.324166666687</c:v>
                </c:pt>
                <c:pt idx="47">
                  <c:v>86102.02383333334</c:v>
                </c:pt>
              </c:numCache>
            </c:numRef>
          </c:val>
        </c:ser>
        <c:axId val="78161024"/>
        <c:axId val="78162560"/>
      </c:barChart>
      <c:catAx>
        <c:axId val="78161024"/>
        <c:scaling>
          <c:orientation val="minMax"/>
        </c:scaling>
        <c:axPos val="b"/>
        <c:numFmt formatCode="General" sourceLinked="1"/>
        <c:tickLblPos val="nextTo"/>
        <c:crossAx val="78162560"/>
        <c:crosses val="autoZero"/>
        <c:auto val="1"/>
        <c:lblAlgn val="ctr"/>
        <c:lblOffset val="100"/>
      </c:catAx>
      <c:valAx>
        <c:axId val="78162560"/>
        <c:scaling>
          <c:orientation val="minMax"/>
        </c:scaling>
        <c:delete val="1"/>
        <c:axPos val="l"/>
        <c:majorGridlines/>
        <c:numFmt formatCode="_-* #,##0.000_-;\-* #,##0.000_-;_-* &quot;-&quot;???_-;_-@_-" sourceLinked="1"/>
        <c:tickLblPos val="none"/>
        <c:crossAx val="78161024"/>
        <c:crosses val="autoZero"/>
        <c:crossBetween val="between"/>
      </c:valAx>
      <c:sp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</c:spPr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'PRODUTOS MOVIMENTADOS'!$B$14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>
                <c:manualLayout>
                  <c:x val="2.5964492939878681E-2"/>
                  <c:y val="2.0991730872350653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0.19345919407132953"/>
                  <c:y val="1.071947824703732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4.2139385517986717E-2"/>
                  <c:y val="4.419438849213619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4.3122556739231127E-2"/>
                  <c:y val="6.095017192618358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7.382047244094489E-2"/>
                  <c:y val="2.805224928279315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-5.9228037671761623E-2"/>
                  <c:y val="-2.524588496205417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dLblPos val="bestFit"/>
              <c:showCatName val="1"/>
              <c:showPercent val="1"/>
            </c:dLbl>
            <c:dLbl>
              <c:idx val="6"/>
              <c:layout>
                <c:manualLayout>
                  <c:x val="-8.1470186814883411E-2"/>
                  <c:y val="-2.907741371038298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dLblPos val="bestFit"/>
              <c:showCatName val="1"/>
              <c:showPercent val="1"/>
            </c:dLbl>
            <c:dLbl>
              <c:idx val="7"/>
              <c:layout>
                <c:manualLayout>
                  <c:x val="-4.3751489887293514E-2"/>
                  <c:y val="-3.644995890665184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dLblPos val="bestFit"/>
              <c:showCatName val="1"/>
              <c:showPercent val="1"/>
            </c:dLbl>
            <c:dLbl>
              <c:idx val="8"/>
              <c:layout>
                <c:manualLayout>
                  <c:x val="-3.4628130307241003E-2"/>
                  <c:y val="-8.998313758266246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dLblPos val="bestFit"/>
              <c:showCatName val="1"/>
              <c:showPercent val="1"/>
            </c:dLbl>
            <c:dLbl>
              <c:idx val="9"/>
              <c:layout>
                <c:manualLayout>
                  <c:x val="2.6067376872008656E-2"/>
                  <c:y val="-7.587872744957165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dLblPos val="bestFit"/>
              <c:showCatName val="1"/>
              <c:showPercent val="1"/>
            </c:dLbl>
            <c:dLbl>
              <c:idx val="10"/>
              <c:layout>
                <c:manualLayout>
                  <c:x val="0.20121908290875409"/>
                  <c:y val="-3.261310078175715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dLblPos val="bestFit"/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'PRODUTOS MOVIMENTADOS'!$A$15:$A$24</c:f>
              <c:strCache>
                <c:ptCount val="10"/>
                <c:pt idx="0">
                  <c:v>BARRILHA A GRANEL E EM BAGS</c:v>
                </c:pt>
                <c:pt idx="1">
                  <c:v>SULFATO SÓDIO GRANEL</c:v>
                </c:pt>
                <c:pt idx="2">
                  <c:v>MALTE E CEVADA GRANEL</c:v>
                </c:pt>
                <c:pt idx="3">
                  <c:v>DIVERSOS (apoio, equipamentos)</c:v>
                </c:pt>
                <c:pt idx="4">
                  <c:v>CHAPAS E TUBOS DE AÇO</c:v>
                </c:pt>
                <c:pt idx="5">
                  <c:v>QUATZO GRANEL</c:v>
                </c:pt>
                <c:pt idx="6">
                  <c:v>SILICATO DE VIDRO GRANEL</c:v>
                </c:pt>
                <c:pt idx="7">
                  <c:v>COQUE DE PETRÓLEO GRANEL</c:v>
                </c:pt>
                <c:pt idx="8">
                  <c:v>GADO BOVINO VIVO</c:v>
                </c:pt>
                <c:pt idx="9">
                  <c:v>AÇUCAR SACAS E BAGS</c:v>
                </c:pt>
              </c:strCache>
            </c:strRef>
          </c:cat>
          <c:val>
            <c:numRef>
              <c:f>'PRODUTOS MOVIMENTADOS'!$B$15:$B$24</c:f>
              <c:numCache>
                <c:formatCode>_-* #,##0_-;\-* #,##0_-;_-* "-"??_-;_-@_-</c:formatCode>
                <c:ptCount val="10"/>
                <c:pt idx="0">
                  <c:v>371079.61</c:v>
                </c:pt>
                <c:pt idx="1">
                  <c:v>19808.53</c:v>
                </c:pt>
                <c:pt idx="2">
                  <c:v>236125.81999999998</c:v>
                </c:pt>
                <c:pt idx="3">
                  <c:v>3358.9540000000002</c:v>
                </c:pt>
                <c:pt idx="4">
                  <c:v>44534</c:v>
                </c:pt>
                <c:pt idx="5">
                  <c:v>10007.299999999996</c:v>
                </c:pt>
                <c:pt idx="6">
                  <c:v>50851.6</c:v>
                </c:pt>
                <c:pt idx="7">
                  <c:v>65104.42</c:v>
                </c:pt>
                <c:pt idx="8">
                  <c:v>38323.42</c:v>
                </c:pt>
                <c:pt idx="9">
                  <c:v>194030.61700000006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noFill/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0"/>
          <c:order val="0"/>
          <c:tx>
            <c:strRef>
              <c:f>Plan1!$C$50</c:f>
              <c:strCache>
                <c:ptCount val="1"/>
                <c:pt idx="0">
                  <c:v>2019</c:v>
                </c:pt>
              </c:strCache>
            </c:strRef>
          </c:tx>
          <c:marker>
            <c:symbol val="none"/>
          </c:marker>
          <c:dLbls>
            <c:dLbl>
              <c:idx val="11"/>
              <c:layout>
                <c:manualLayout>
                  <c:x val="-1.0269576379974325E-2"/>
                  <c:y val="2.5641031393102136E-2"/>
                </c:manualLayout>
              </c:layout>
              <c:spPr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pt-BR"/>
                </a:p>
              </c:txPr>
              <c:dLblPos val="r"/>
              <c:showVal val="1"/>
            </c:dLbl>
            <c:delete val="1"/>
          </c:dLbls>
          <c:cat>
            <c:strRef>
              <c:f>Plan1!$B$51:$B$62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Plan1!$C$51:$C$62</c:f>
              <c:numCache>
                <c:formatCode>_-* #,##0.00_-;\-* #,##0.00_-;_-* "-"??_-;_-@_-</c:formatCode>
                <c:ptCount val="12"/>
                <c:pt idx="0">
                  <c:v>1910104.1800000004</c:v>
                </c:pt>
                <c:pt idx="1">
                  <c:v>3446824.06</c:v>
                </c:pt>
                <c:pt idx="2">
                  <c:v>5342624.6400000006</c:v>
                </c:pt>
                <c:pt idx="3">
                  <c:v>7250561.7300000004</c:v>
                </c:pt>
                <c:pt idx="4">
                  <c:v>9190269.75</c:v>
                </c:pt>
                <c:pt idx="5">
                  <c:v>11182571.609999996</c:v>
                </c:pt>
                <c:pt idx="6">
                  <c:v>13095154.129999995</c:v>
                </c:pt>
                <c:pt idx="7">
                  <c:v>14854707.449999996</c:v>
                </c:pt>
                <c:pt idx="8">
                  <c:v>16256540.549999995</c:v>
                </c:pt>
                <c:pt idx="9">
                  <c:v>18125116.41</c:v>
                </c:pt>
                <c:pt idx="10">
                  <c:v>19137199.789999992</c:v>
                </c:pt>
                <c:pt idx="11">
                  <c:v>21567704.66</c:v>
                </c:pt>
              </c:numCache>
            </c:numRef>
          </c:val>
        </c:ser>
        <c:ser>
          <c:idx val="1"/>
          <c:order val="1"/>
          <c:tx>
            <c:strRef>
              <c:f>Plan1!$D$50</c:f>
              <c:strCache>
                <c:ptCount val="1"/>
                <c:pt idx="0">
                  <c:v>2020</c:v>
                </c:pt>
              </c:strCache>
            </c:strRef>
          </c:tx>
          <c:marker>
            <c:symbol val="none"/>
          </c:marker>
          <c:dLbls>
            <c:dLbl>
              <c:idx val="11"/>
              <c:layout>
                <c:manualLayout>
                  <c:x val="5.1347881899871696E-3"/>
                  <c:y val="-4.5584045584045566E-2"/>
                </c:manualLayout>
              </c:layout>
              <c:spPr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pt-BR"/>
                </a:p>
              </c:txPr>
              <c:dLblPos val="r"/>
              <c:showVal val="1"/>
            </c:dLbl>
            <c:delete val="1"/>
          </c:dLbls>
          <c:cat>
            <c:strRef>
              <c:f>Plan1!$B$51:$B$62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Plan1!$D$51:$D$62</c:f>
              <c:numCache>
                <c:formatCode>_-* #,##0.00_-;\-* #,##0.00_-;_-* "-"??_-;_-@_-</c:formatCode>
                <c:ptCount val="12"/>
                <c:pt idx="0">
                  <c:v>1935962.12</c:v>
                </c:pt>
                <c:pt idx="1">
                  <c:v>3676415.16</c:v>
                </c:pt>
                <c:pt idx="2">
                  <c:v>5268794.2</c:v>
                </c:pt>
                <c:pt idx="3">
                  <c:v>6962887.3500000006</c:v>
                </c:pt>
                <c:pt idx="4">
                  <c:v>8822135.5600000005</c:v>
                </c:pt>
                <c:pt idx="5">
                  <c:v>10555049.42</c:v>
                </c:pt>
                <c:pt idx="6">
                  <c:v>12560699.98</c:v>
                </c:pt>
                <c:pt idx="7">
                  <c:v>14438437.109999996</c:v>
                </c:pt>
                <c:pt idx="8">
                  <c:v>16315881.709999995</c:v>
                </c:pt>
                <c:pt idx="9">
                  <c:v>18512279.469999991</c:v>
                </c:pt>
                <c:pt idx="10">
                  <c:v>20806575.549999997</c:v>
                </c:pt>
                <c:pt idx="11">
                  <c:v>22616574.799999997</c:v>
                </c:pt>
              </c:numCache>
            </c:numRef>
          </c:val>
        </c:ser>
        <c:ser>
          <c:idx val="2"/>
          <c:order val="2"/>
          <c:tx>
            <c:strRef>
              <c:f>Plan1!$E$50</c:f>
              <c:strCache>
                <c:ptCount val="1"/>
                <c:pt idx="0">
                  <c:v>2021</c:v>
                </c:pt>
              </c:strCache>
            </c:strRef>
          </c:tx>
          <c:marker>
            <c:symbol val="none"/>
          </c:marker>
          <c:dLbls>
            <c:dLbl>
              <c:idx val="11"/>
              <c:layout>
                <c:manualLayout>
                  <c:x val="1.2551559467727084E-16"/>
                  <c:y val="0"/>
                </c:manualLayout>
              </c:layout>
              <c:spPr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pt-BR"/>
                </a:p>
              </c:txPr>
              <c:dLblPos val="r"/>
              <c:showVal val="1"/>
            </c:dLbl>
            <c:delete val="1"/>
          </c:dLbls>
          <c:cat>
            <c:strRef>
              <c:f>Plan1!$B$51:$B$62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Plan1!$E$51:$E$62</c:f>
              <c:numCache>
                <c:formatCode>_-* #,##0.00_-;\-* #,##0.00_-;_-* "-"??_-;_-@_-</c:formatCode>
                <c:ptCount val="12"/>
                <c:pt idx="0">
                  <c:v>1982635.36</c:v>
                </c:pt>
                <c:pt idx="1">
                  <c:v>3681202.6900000004</c:v>
                </c:pt>
                <c:pt idx="2">
                  <c:v>5341886.1000000006</c:v>
                </c:pt>
                <c:pt idx="3">
                  <c:v>7538159.4500000011</c:v>
                </c:pt>
                <c:pt idx="4">
                  <c:v>8942756.790000001</c:v>
                </c:pt>
                <c:pt idx="5">
                  <c:v>10448720.4</c:v>
                </c:pt>
                <c:pt idx="6">
                  <c:v>11837480.98</c:v>
                </c:pt>
                <c:pt idx="7">
                  <c:v>14067543.470000004</c:v>
                </c:pt>
                <c:pt idx="8">
                  <c:v>15949667.460000005</c:v>
                </c:pt>
                <c:pt idx="9">
                  <c:v>17960356.740000002</c:v>
                </c:pt>
                <c:pt idx="10">
                  <c:v>19949844.030000001</c:v>
                </c:pt>
                <c:pt idx="11">
                  <c:v>22313051.880000003</c:v>
                </c:pt>
              </c:numCache>
            </c:numRef>
          </c:val>
        </c:ser>
        <c:ser>
          <c:idx val="3"/>
          <c:order val="3"/>
          <c:tx>
            <c:strRef>
              <c:f>Plan1!$F$50</c:f>
              <c:strCache>
                <c:ptCount val="1"/>
                <c:pt idx="0">
                  <c:v>2022</c:v>
                </c:pt>
              </c:strCache>
            </c:strRef>
          </c:tx>
          <c:marker>
            <c:symbol val="none"/>
          </c:marker>
          <c:dLbls>
            <c:dLbl>
              <c:idx val="11"/>
              <c:layout>
                <c:manualLayout>
                  <c:x val="5.1347881899871696E-3"/>
                  <c:y val="-2.8490028490028487E-2"/>
                </c:manualLayout>
              </c:layout>
              <c:spPr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pt-BR"/>
                </a:p>
              </c:txPr>
              <c:dLblPos val="r"/>
              <c:showVal val="1"/>
            </c:dLbl>
            <c:delete val="1"/>
          </c:dLbls>
          <c:cat>
            <c:strRef>
              <c:f>Plan1!$B$51:$B$62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Plan1!$F$51:$F$62</c:f>
              <c:numCache>
                <c:formatCode>_-* #,##0.00_-;\-* #,##0.00_-;_-* "-"??_-;_-@_-</c:formatCode>
                <c:ptCount val="12"/>
                <c:pt idx="0">
                  <c:v>2194319.3899999997</c:v>
                </c:pt>
                <c:pt idx="1">
                  <c:v>4381830.6499999994</c:v>
                </c:pt>
                <c:pt idx="2">
                  <c:v>6377037.7200000007</c:v>
                </c:pt>
                <c:pt idx="3">
                  <c:v>8226383.6499999994</c:v>
                </c:pt>
                <c:pt idx="4">
                  <c:v>10776915.02</c:v>
                </c:pt>
                <c:pt idx="5">
                  <c:v>13109834.59</c:v>
                </c:pt>
                <c:pt idx="6">
                  <c:v>15859690.59</c:v>
                </c:pt>
                <c:pt idx="7">
                  <c:v>18644333.210000001</c:v>
                </c:pt>
                <c:pt idx="8">
                  <c:v>20657357.84</c:v>
                </c:pt>
                <c:pt idx="9">
                  <c:v>23181269.640000001</c:v>
                </c:pt>
                <c:pt idx="10">
                  <c:v>26476651.57</c:v>
                </c:pt>
                <c:pt idx="11">
                  <c:v>30253618.530000001</c:v>
                </c:pt>
              </c:numCache>
            </c:numRef>
          </c:val>
        </c:ser>
        <c:ser>
          <c:idx val="4"/>
          <c:order val="4"/>
          <c:tx>
            <c:strRef>
              <c:f>Plan1!$G$50</c:f>
              <c:strCache>
                <c:ptCount val="1"/>
                <c:pt idx="0">
                  <c:v>2023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layout>
                <c:manualLayout>
                  <c:x val="-1.0269576379974325E-2"/>
                  <c:y val="-3.4188034188034191E-2"/>
                </c:manualLayout>
              </c:layout>
              <c:dLblPos val="r"/>
              <c:showVal val="1"/>
            </c:dLbl>
            <c:spPr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</c:dLbls>
          <c:cat>
            <c:strRef>
              <c:f>Plan1!$B$51:$B$62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Plan1!$G$51:$G$62</c:f>
              <c:numCache>
                <c:formatCode>_-* #,##0.00_-;\-* #,##0.00_-;_-* "-"??_-;_-@_-</c:formatCode>
                <c:ptCount val="12"/>
                <c:pt idx="0">
                  <c:v>3459222.2</c:v>
                </c:pt>
                <c:pt idx="1">
                  <c:v>6867630.0500000007</c:v>
                </c:pt>
                <c:pt idx="2">
                  <c:v>11367172.780000001</c:v>
                </c:pt>
                <c:pt idx="3">
                  <c:v>15022888.239999998</c:v>
                </c:pt>
                <c:pt idx="4">
                  <c:v>18106940.800000001</c:v>
                </c:pt>
                <c:pt idx="5">
                  <c:v>22447701.07</c:v>
                </c:pt>
                <c:pt idx="6">
                  <c:v>26169549.31000001</c:v>
                </c:pt>
                <c:pt idx="7">
                  <c:v>30590736.720000003</c:v>
                </c:pt>
                <c:pt idx="8">
                  <c:v>34836419.07</c:v>
                </c:pt>
                <c:pt idx="9">
                  <c:v>37689154.840000004</c:v>
                </c:pt>
                <c:pt idx="10">
                  <c:v>41474735.550000004</c:v>
                </c:pt>
                <c:pt idx="11">
                  <c:v>45704961.430000007</c:v>
                </c:pt>
              </c:numCache>
            </c:numRef>
          </c:val>
        </c:ser>
        <c:marker val="1"/>
        <c:axId val="79101952"/>
        <c:axId val="79103488"/>
      </c:lineChart>
      <c:catAx>
        <c:axId val="79101952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103488"/>
        <c:crosses val="autoZero"/>
        <c:auto val="1"/>
        <c:lblAlgn val="ctr"/>
        <c:lblOffset val="100"/>
      </c:catAx>
      <c:valAx>
        <c:axId val="79103488"/>
        <c:scaling>
          <c:orientation val="minMax"/>
        </c:scaling>
        <c:axPos val="l"/>
        <c:majorGridlines/>
        <c:numFmt formatCode="_-* #,##0.00_-;\-* #,##0.00_-;_-* &quot;-&quot;??_-;_-@_-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1019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0195977749251222"/>
          <c:y val="0.57918141642551191"/>
          <c:w val="8.6059050064184947E-2"/>
          <c:h val="0.3031756286874398"/>
        </c:manualLayout>
      </c:layout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gap"/>
  </c:chart>
  <c:spPr>
    <a:noFill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c:spPr>
          <c:cat>
            <c:strRef>
              <c:f>'RESUMO FATURAMENTO'!$A$10:$A$20</c:f>
              <c:strCache>
                <c:ptCount val="11"/>
                <c:pt idx="0">
                  <c:v>I - navios tanque</c:v>
                </c:pt>
                <c:pt idx="1">
                  <c:v>I - navios cais comercial</c:v>
                </c:pt>
                <c:pt idx="2">
                  <c:v>I - navios turismo</c:v>
                </c:pt>
                <c:pt idx="3">
                  <c:v>II - INSTALAÇÕES DE ACOSTAGEM</c:v>
                </c:pt>
                <c:pt idx="4">
                  <c:v>III - INFRAESTRUTURA  OPERACIONAL E TERRESTRE</c:v>
                </c:pt>
                <c:pt idx="5">
                  <c:v>V - INSTALAÇÕES DE ARMAZENAGEM DE CARGAS</c:v>
                </c:pt>
                <c:pt idx="6">
                  <c:v>VII - DIVERSOS PADRONIZADOS</c:v>
                </c:pt>
                <c:pt idx="7">
                  <c:v>VIII - USO TEMPORÁRIO ÁREAS</c:v>
                </c:pt>
                <c:pt idx="8">
                  <c:v>IX -TARIFAS COMPLEMENTARES </c:v>
                </c:pt>
                <c:pt idx="9">
                  <c:v>RECEITAS ADMINISTRATIVAS e  FINANCEIRAS</c:v>
                </c:pt>
                <c:pt idx="10">
                  <c:v>RESSARCIMENTO DE DESPESAS</c:v>
                </c:pt>
              </c:strCache>
            </c:strRef>
          </c:cat>
          <c:val>
            <c:numRef>
              <c:f>'RESUMO FATURAMENTO'!$F$10:$F$20</c:f>
              <c:numCache>
                <c:formatCode>_-* #,##0.00_-;\-* #,##0.00_-;_-* "-"??_-;_-@_-</c:formatCode>
                <c:ptCount val="11"/>
                <c:pt idx="0">
                  <c:v>12767822.27</c:v>
                </c:pt>
                <c:pt idx="1">
                  <c:v>1177433.77</c:v>
                </c:pt>
                <c:pt idx="2">
                  <c:v>559720.9</c:v>
                </c:pt>
                <c:pt idx="3">
                  <c:v>4473044.9700000016</c:v>
                </c:pt>
                <c:pt idx="4">
                  <c:v>11315116.960000005</c:v>
                </c:pt>
                <c:pt idx="5">
                  <c:v>10915218.4</c:v>
                </c:pt>
                <c:pt idx="6">
                  <c:v>187307.97</c:v>
                </c:pt>
                <c:pt idx="7">
                  <c:v>1696513.92</c:v>
                </c:pt>
                <c:pt idx="8">
                  <c:v>581740.13</c:v>
                </c:pt>
                <c:pt idx="9">
                  <c:v>1658092.99</c:v>
                </c:pt>
                <c:pt idx="10">
                  <c:v>372949.14999999991</c:v>
                </c:pt>
              </c:numCache>
            </c:numRef>
          </c:val>
          <c:shape val="cylinder"/>
        </c:ser>
        <c:shape val="box"/>
        <c:axId val="79160832"/>
        <c:axId val="79162368"/>
        <c:axId val="0"/>
      </c:bar3DChart>
      <c:catAx>
        <c:axId val="79160832"/>
        <c:scaling>
          <c:orientation val="minMax"/>
        </c:scaling>
        <c:axPos val="b"/>
        <c:numFmt formatCode="_-* #,##0.00_-;\-* #,##0.00_-;_-* &quot;-&quot;??_-;_-@_-" sourceLinked="1"/>
        <c:tickLblPos val="nextTo"/>
        <c:crossAx val="79162368"/>
        <c:crosses val="autoZero"/>
        <c:auto val="1"/>
        <c:lblAlgn val="ctr"/>
        <c:lblOffset val="100"/>
      </c:catAx>
      <c:valAx>
        <c:axId val="79162368"/>
        <c:scaling>
          <c:orientation val="minMax"/>
        </c:scaling>
        <c:axPos val="l"/>
        <c:majorGridlines/>
        <c:numFmt formatCode="_-* #,##0.00_-;\-* #,##0.00_-;_-* &quot;-&quot;??_-;_-@_-" sourceLinked="1"/>
        <c:tickLblPos val="nextTo"/>
        <c:crossAx val="791608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8"/>
  <c:chart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col"/>
        <c:grouping val="standard"/>
        <c:ser>
          <c:idx val="0"/>
          <c:order val="0"/>
          <c:spPr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0"/>
                  <c:y val="-3.5874439461883414E-2"/>
                </c:manualLayout>
              </c:layout>
              <c:numFmt formatCode="\R\$\ #,##0.00" sourceLinked="0"/>
              <c:spPr>
                <a:blipFill>
                  <a:blip xmlns:r="http://schemas.openxmlformats.org/officeDocument/2006/relationships" r:embed="rId1"/>
                  <a:tile tx="0" ty="0" sx="100000" sy="100000" flip="none" algn="tl"/>
                </a:blip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Val val="1"/>
            </c:dLbl>
            <c:dLbl>
              <c:idx val="1"/>
              <c:layout>
                <c:manualLayout>
                  <c:x val="1.060496505181972E-2"/>
                  <c:y val="-3.2824641314454499E-2"/>
                </c:manualLayout>
              </c:layout>
              <c:numFmt formatCode="\R\$\ #,##0.00" sourceLinked="0"/>
              <c:spPr>
                <a:blipFill>
                  <a:blip xmlns:r="http://schemas.openxmlformats.org/officeDocument/2006/relationships" r:embed="rId1"/>
                  <a:tile tx="0" ty="0" sx="100000" sy="100000" flip="none" algn="tl"/>
                </a:blip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Val val="1"/>
            </c:dLbl>
            <c:dLbl>
              <c:idx val="2"/>
              <c:layout>
                <c:manualLayout>
                  <c:x val="1.1010033724092479E-2"/>
                  <c:y val="-0.12649694572931749"/>
                </c:manualLayout>
              </c:layout>
              <c:numFmt formatCode="\R\$\ #,##0.00" sourceLinked="0"/>
              <c:spPr>
                <a:blipFill>
                  <a:blip xmlns:r="http://schemas.openxmlformats.org/officeDocument/2006/relationships" r:embed="rId1"/>
                  <a:tile tx="0" ty="0" sx="100000" sy="100000" flip="none" algn="tl"/>
                </a:blip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Val val="1"/>
            </c:dLbl>
            <c:dLbl>
              <c:idx val="3"/>
              <c:layout>
                <c:manualLayout>
                  <c:x val="1.6389491443721385E-2"/>
                  <c:y val="-8.9625837129103381E-2"/>
                </c:manualLayout>
              </c:layout>
              <c:numFmt formatCode="\R\$\ #,##0.00" sourceLinked="0"/>
              <c:spPr>
                <a:blipFill>
                  <a:blip xmlns:r="http://schemas.openxmlformats.org/officeDocument/2006/relationships" r:embed="rId1"/>
                  <a:tile tx="0" ty="0" sx="100000" sy="100000" flip="none" algn="tl"/>
                </a:blip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Val val="1"/>
            </c:dLbl>
            <c:dLbl>
              <c:idx val="4"/>
              <c:layout>
                <c:manualLayout>
                  <c:x val="1.0269275424910101E-2"/>
                  <c:y val="-4.0746661452954504E-2"/>
                </c:manualLayout>
              </c:layout>
              <c:numFmt formatCode="\R\$\ #,##0.00" sourceLinked="0"/>
              <c:spPr>
                <a:blipFill>
                  <a:blip xmlns:r="http://schemas.openxmlformats.org/officeDocument/2006/relationships" r:embed="rId1"/>
                  <a:tile tx="0" ty="0" sx="100000" sy="100000" flip="none" algn="tl"/>
                </a:blip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Val val="1"/>
            </c:dLbl>
            <c:dLbl>
              <c:idx val="5"/>
              <c:layout>
                <c:manualLayout>
                  <c:x val="1.9715029221707051E-2"/>
                  <c:y val="-0.12800177179679179"/>
                </c:manualLayout>
              </c:layout>
              <c:numFmt formatCode="\R\$\ #,##0.00" sourceLinked="0"/>
              <c:spPr>
                <a:blipFill>
                  <a:blip xmlns:r="http://schemas.openxmlformats.org/officeDocument/2006/relationships" r:embed="rId1"/>
                  <a:tile tx="0" ty="0" sx="100000" sy="100000" flip="none" algn="tl"/>
                </a:blip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Val val="1"/>
            </c:dLbl>
            <c:dLbl>
              <c:idx val="6"/>
              <c:layout>
                <c:manualLayout>
                  <c:x val="1.1569052783803263E-2"/>
                  <c:y val="-7.1748878923766815E-2"/>
                </c:manualLayout>
              </c:layout>
              <c:numFmt formatCode="\R\$\ #,##0.00" sourceLinked="0"/>
              <c:spPr>
                <a:blipFill>
                  <a:blip xmlns:r="http://schemas.openxmlformats.org/officeDocument/2006/relationships" r:embed="rId1"/>
                  <a:tile tx="0" ty="0" sx="100000" sy="100000" flip="none" algn="tl"/>
                </a:blip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Val val="1"/>
            </c:dLbl>
            <c:dLbl>
              <c:idx val="7"/>
              <c:layout>
                <c:manualLayout>
                  <c:x val="2.2556462510694441E-2"/>
                  <c:y val="-0.14768725352838241"/>
                </c:manualLayout>
              </c:layout>
              <c:numFmt formatCode="\R\$\ #,##0.00" sourceLinked="0"/>
              <c:spPr>
                <a:blipFill>
                  <a:blip xmlns:r="http://schemas.openxmlformats.org/officeDocument/2006/relationships" r:embed="rId1"/>
                  <a:tile tx="0" ty="0" sx="100000" sy="100000" flip="none" algn="tl"/>
                </a:blip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Val val="1"/>
            </c:dLbl>
            <c:dLbl>
              <c:idx val="8"/>
              <c:layout>
                <c:manualLayout>
                  <c:x val="9.6408773198361063E-4"/>
                  <c:y val="-7.4678154019985218E-2"/>
                </c:manualLayout>
              </c:layout>
              <c:numFmt formatCode="\R\$\ #,##0.00" sourceLinked="0"/>
              <c:spPr>
                <a:blipFill>
                  <a:blip xmlns:r="http://schemas.openxmlformats.org/officeDocument/2006/relationships" r:embed="rId1"/>
                  <a:tile tx="0" ty="0" sx="100000" sy="100000" flip="none" algn="tl"/>
                </a:blip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Val val="1"/>
            </c:dLbl>
            <c:dLbl>
              <c:idx val="9"/>
              <c:layout>
                <c:manualLayout>
                  <c:x val="3.8563509279344421E-3"/>
                  <c:y val="-8.9686098654708543E-2"/>
                </c:manualLayout>
              </c:layout>
              <c:numFmt formatCode="\R\$\ #,##0.00" sourceLinked="0"/>
              <c:spPr>
                <a:blipFill>
                  <a:blip xmlns:r="http://schemas.openxmlformats.org/officeDocument/2006/relationships" r:embed="rId1"/>
                  <a:tile tx="0" ty="0" sx="100000" sy="100000" flip="none" algn="tl"/>
                </a:blip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Val val="1"/>
            </c:dLbl>
            <c:dLbl>
              <c:idx val="10"/>
              <c:layout>
                <c:manualLayout>
                  <c:x val="1.9281754639672245E-3"/>
                  <c:y val="-7.1748878923766815E-2"/>
                </c:manualLayout>
              </c:layout>
              <c:numFmt formatCode="\R\$\ #,##0.00" sourceLinked="0"/>
              <c:spPr>
                <a:blipFill>
                  <a:blip xmlns:r="http://schemas.openxmlformats.org/officeDocument/2006/relationships" r:embed="rId1"/>
                  <a:tile tx="0" ty="0" sx="100000" sy="100000" flip="none" algn="tl"/>
                </a:blip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Val val="1"/>
            </c:dLbl>
            <c:numFmt formatCode="\R\$\ #,##0.00" sourceLinked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  <c:showVal val="1"/>
          </c:dLbls>
          <c:cat>
            <c:strRef>
              <c:f>'BASE GRÁFICO consad'!$A$10:$A$20</c:f>
              <c:strCache>
                <c:ptCount val="11"/>
                <c:pt idx="0">
                  <c:v>Canal navios tanque e turismo</c:v>
                </c:pt>
                <c:pt idx="1">
                  <c:v>barrilha</c:v>
                </c:pt>
                <c:pt idx="2">
                  <c:v>açucar em sacas</c:v>
                </c:pt>
                <c:pt idx="3">
                  <c:v>malte e cevada</c:v>
                </c:pt>
                <c:pt idx="4">
                  <c:v>gado bovino vivo</c:v>
                </c:pt>
                <c:pt idx="5">
                  <c:v>receitas patrimoniais - AREAS </c:v>
                </c:pt>
                <c:pt idx="6">
                  <c:v>insumos - apoio port. e marítimo</c:v>
                </c:pt>
                <c:pt idx="7">
                  <c:v>outras cargas</c:v>
                </c:pt>
                <c:pt idx="8">
                  <c:v>tubos e chapas de aço</c:v>
                </c:pt>
                <c:pt idx="9">
                  <c:v>receitas administ. E financeiras</c:v>
                </c:pt>
                <c:pt idx="10">
                  <c:v>coque de petróleo granel</c:v>
                </c:pt>
              </c:strCache>
            </c:strRef>
          </c:cat>
          <c:val>
            <c:numRef>
              <c:f>'BASE GRÁFICO consad'!$I$10:$I$20</c:f>
              <c:numCache>
                <c:formatCode>_-* #,##0.00_-;\-* #,##0.00_-;_-* "-"??_-;_-@_-</c:formatCode>
                <c:ptCount val="11"/>
                <c:pt idx="0">
                  <c:v>13327543.169999994</c:v>
                </c:pt>
                <c:pt idx="1">
                  <c:v>9987034.5100000054</c:v>
                </c:pt>
                <c:pt idx="2">
                  <c:v>4852080.41</c:v>
                </c:pt>
                <c:pt idx="3">
                  <c:v>3468442.52</c:v>
                </c:pt>
                <c:pt idx="4">
                  <c:v>2647474.79</c:v>
                </c:pt>
                <c:pt idx="5">
                  <c:v>2306594.7499999995</c:v>
                </c:pt>
                <c:pt idx="6">
                  <c:v>2127992.59</c:v>
                </c:pt>
                <c:pt idx="7">
                  <c:v>1927261.72</c:v>
                </c:pt>
                <c:pt idx="8">
                  <c:v>1785887.61</c:v>
                </c:pt>
                <c:pt idx="9">
                  <c:v>1690424.54</c:v>
                </c:pt>
                <c:pt idx="10">
                  <c:v>1584224.8200000003</c:v>
                </c:pt>
              </c:numCache>
            </c:numRef>
          </c:val>
        </c:ser>
        <c:shape val="cylinder"/>
        <c:axId val="79487360"/>
        <c:axId val="79488896"/>
        <c:axId val="79157888"/>
      </c:bar3DChart>
      <c:catAx>
        <c:axId val="79487360"/>
        <c:scaling>
          <c:orientation val="minMax"/>
        </c:scaling>
        <c:axPos val="b"/>
        <c:numFmt formatCode="General" sourceLinked="1"/>
        <c:tickLblPos val="nextTo"/>
        <c:crossAx val="79488896"/>
        <c:crosses val="autoZero"/>
        <c:auto val="1"/>
        <c:lblAlgn val="ctr"/>
        <c:lblOffset val="100"/>
      </c:catAx>
      <c:valAx>
        <c:axId val="79488896"/>
        <c:scaling>
          <c:orientation val="minMax"/>
        </c:scaling>
        <c:axPos val="l"/>
        <c:numFmt formatCode="_-* #,##0.00_-;\-* #,##0.00_-;_-* &quot;-&quot;??_-;_-@_-" sourceLinked="1"/>
        <c:tickLblPos val="nextTo"/>
        <c:spPr>
          <a:noFill/>
        </c:spPr>
        <c:crossAx val="79487360"/>
        <c:crosses val="autoZero"/>
        <c:crossBetween val="between"/>
      </c:valAx>
      <c:serAx>
        <c:axId val="79157888"/>
        <c:scaling>
          <c:orientation val="minMax"/>
        </c:scaling>
        <c:delete val="1"/>
        <c:axPos val="b"/>
        <c:tickLblPos val="none"/>
        <c:crossAx val="79488896"/>
        <c:crosses val="autoZero"/>
      </c:serAx>
      <c:spPr>
        <a:noFill/>
        <a:ln w="25400">
          <a:noFill/>
        </a:ln>
      </c:spPr>
    </c:plotArea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0"/>
          <c:order val="0"/>
          <c:tx>
            <c:strRef>
              <c:f>Plan1!$A$10</c:f>
              <c:strCache>
                <c:ptCount val="1"/>
                <c:pt idx="0">
                  <c:v>total</c:v>
                </c:pt>
              </c:strCache>
            </c:strRef>
          </c:tx>
          <c:spPr>
            <a:ln w="47625" cmpd="sng"/>
          </c:spPr>
          <c:marker>
            <c:symbol val="none"/>
          </c:marker>
          <c:cat>
            <c:strRef>
              <c:f>Plan1!$B$9:$M$9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Plan1!$B$10:$M$10</c:f>
              <c:numCache>
                <c:formatCode>_-* #,##0_-;\-* #,##0_-;_-* "-"??_-;_-@_-</c:formatCode>
                <c:ptCount val="12"/>
                <c:pt idx="0">
                  <c:v>73469.06</c:v>
                </c:pt>
                <c:pt idx="1">
                  <c:v>61262.33</c:v>
                </c:pt>
                <c:pt idx="2">
                  <c:v>105316.88</c:v>
                </c:pt>
                <c:pt idx="3">
                  <c:v>68550.672000000006</c:v>
                </c:pt>
                <c:pt idx="4">
                  <c:v>94673.890000000014</c:v>
                </c:pt>
                <c:pt idx="5">
                  <c:v>45711.39</c:v>
                </c:pt>
                <c:pt idx="6">
                  <c:v>55445.420000000006</c:v>
                </c:pt>
                <c:pt idx="7">
                  <c:v>51628.810000000012</c:v>
                </c:pt>
                <c:pt idx="8">
                  <c:v>65433.840000000011</c:v>
                </c:pt>
                <c:pt idx="9">
                  <c:v>69002.97</c:v>
                </c:pt>
                <c:pt idx="10">
                  <c:v>78692.75</c:v>
                </c:pt>
                <c:pt idx="11">
                  <c:v>81637.36</c:v>
                </c:pt>
              </c:numCache>
            </c:numRef>
          </c:val>
        </c:ser>
        <c:ser>
          <c:idx val="1"/>
          <c:order val="1"/>
          <c:tx>
            <c:strRef>
              <c:f>Plan1!$A$11</c:f>
              <c:strCache>
                <c:ptCount val="1"/>
                <c:pt idx="0">
                  <c:v>AÇUCAR</c:v>
                </c:pt>
              </c:strCache>
            </c:strRef>
          </c:tx>
          <c:spPr>
            <a:ln w="47625" cmpd="sng"/>
          </c:spPr>
          <c:marker>
            <c:symbol val="none"/>
          </c:marker>
          <c:cat>
            <c:strRef>
              <c:f>Plan1!$B$9:$M$9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Plan1!$B$11:$M$11</c:f>
              <c:numCache>
                <c:formatCode>_-* #,##0_-;\-* #,##0_-;_-* "-"??_-;_-@_-</c:formatCode>
                <c:ptCount val="12"/>
                <c:pt idx="0">
                  <c:v>31520</c:v>
                </c:pt>
                <c:pt idx="1">
                  <c:v>15276.05</c:v>
                </c:pt>
                <c:pt idx="2">
                  <c:v>20633.55</c:v>
                </c:pt>
                <c:pt idx="3">
                  <c:v>11370.6</c:v>
                </c:pt>
                <c:pt idx="4">
                  <c:v>35199.699999999997</c:v>
                </c:pt>
                <c:pt idx="5">
                  <c:v>6613.3</c:v>
                </c:pt>
                <c:pt idx="6">
                  <c:v>24854.2</c:v>
                </c:pt>
                <c:pt idx="7">
                  <c:v>13975.15</c:v>
                </c:pt>
                <c:pt idx="8">
                  <c:v>11793.1</c:v>
                </c:pt>
                <c:pt idx="9">
                  <c:v>36612.340000000011</c:v>
                </c:pt>
                <c:pt idx="10">
                  <c:v>37866.33</c:v>
                </c:pt>
                <c:pt idx="11">
                  <c:v>64836.75</c:v>
                </c:pt>
              </c:numCache>
            </c:numRef>
          </c:val>
        </c:ser>
        <c:ser>
          <c:idx val="2"/>
          <c:order val="2"/>
          <c:tx>
            <c:strRef>
              <c:f>Plan1!$A$12</c:f>
              <c:strCache>
                <c:ptCount val="1"/>
                <c:pt idx="0">
                  <c:v>BARRILHA</c:v>
                </c:pt>
              </c:strCache>
            </c:strRef>
          </c:tx>
          <c:spPr>
            <a:ln w="47625" cmpd="sng"/>
          </c:spPr>
          <c:marker>
            <c:symbol val="none"/>
          </c:marker>
          <c:cat>
            <c:strRef>
              <c:f>Plan1!$B$9:$M$9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Plan1!$B$12:$M$12</c:f>
              <c:numCache>
                <c:formatCode>_-* #,##0_-;\-* #,##0_-;_-* "-"??_-;_-@_-</c:formatCode>
                <c:ptCount val="12"/>
                <c:pt idx="0">
                  <c:v>41949.06</c:v>
                </c:pt>
                <c:pt idx="1">
                  <c:v>35339.480000000003</c:v>
                </c:pt>
                <c:pt idx="2">
                  <c:v>62252.09</c:v>
                </c:pt>
                <c:pt idx="3">
                  <c:v>54608.91</c:v>
                </c:pt>
                <c:pt idx="4">
                  <c:v>39521.43</c:v>
                </c:pt>
                <c:pt idx="5">
                  <c:v>24920.25</c:v>
                </c:pt>
                <c:pt idx="6">
                  <c:v>26323.9</c:v>
                </c:pt>
                <c:pt idx="7">
                  <c:v>34867</c:v>
                </c:pt>
                <c:pt idx="8">
                  <c:v>33641.42</c:v>
                </c:pt>
                <c:pt idx="9">
                  <c:v>21352.87</c:v>
                </c:pt>
                <c:pt idx="10">
                  <c:v>22758.400000000001</c:v>
                </c:pt>
                <c:pt idx="11">
                  <c:v>14762.630000000003</c:v>
                </c:pt>
              </c:numCache>
            </c:numRef>
          </c:val>
        </c:ser>
        <c:ser>
          <c:idx val="3"/>
          <c:order val="3"/>
          <c:tx>
            <c:strRef>
              <c:f>Plan1!$A$13</c:f>
              <c:strCache>
                <c:ptCount val="1"/>
                <c:pt idx="0">
                  <c:v>COQUE PETRÓLEO</c:v>
                </c:pt>
              </c:strCache>
            </c:strRef>
          </c:tx>
          <c:spPr>
            <a:ln w="47625" cmpd="sng"/>
          </c:spPr>
          <c:marker>
            <c:symbol val="none"/>
          </c:marker>
          <c:cat>
            <c:strRef>
              <c:f>Plan1!$B$9:$M$9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Plan1!$B$13:$M$13</c:f>
              <c:numCache>
                <c:formatCode>_-* #,##0_-;\-* #,##0_-;_-* "-"??_-;_-@_-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2786.66</c:v>
                </c:pt>
                <c:pt idx="8">
                  <c:v>19451.91</c:v>
                </c:pt>
                <c:pt idx="9">
                  <c:v>10490.349999999997</c:v>
                </c:pt>
                <c:pt idx="10">
                  <c:v>9822.4599999999919</c:v>
                </c:pt>
                <c:pt idx="11">
                  <c:v>2037.98</c:v>
                </c:pt>
              </c:numCache>
            </c:numRef>
          </c:val>
        </c:ser>
        <c:ser>
          <c:idx val="4"/>
          <c:order val="4"/>
          <c:tx>
            <c:strRef>
              <c:f>Plan1!$A$14</c:f>
              <c:strCache>
                <c:ptCount val="1"/>
                <c:pt idx="0">
                  <c:v>CHAPAS AÇO</c:v>
                </c:pt>
              </c:strCache>
            </c:strRef>
          </c:tx>
          <c:spPr>
            <a:ln w="47625" cmpd="sng"/>
          </c:spPr>
          <c:marker>
            <c:symbol val="none"/>
          </c:marker>
          <c:cat>
            <c:strRef>
              <c:f>Plan1!$B$9:$M$9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Plan1!$B$14:$M$14</c:f>
              <c:numCache>
                <c:formatCode>_-* #,##0_-;\-* #,##0_-;_-* "-"??_-;_-@_-</c:formatCode>
                <c:ptCount val="12"/>
                <c:pt idx="0">
                  <c:v>0</c:v>
                </c:pt>
                <c:pt idx="1">
                  <c:v>10646.8</c:v>
                </c:pt>
                <c:pt idx="2">
                  <c:v>18981.809999999994</c:v>
                </c:pt>
                <c:pt idx="3">
                  <c:v>2571.1619999999998</c:v>
                </c:pt>
                <c:pt idx="4">
                  <c:v>18398.990000000005</c:v>
                </c:pt>
                <c:pt idx="5">
                  <c:v>13343.29</c:v>
                </c:pt>
                <c:pt idx="6">
                  <c:v>4267.3200000000015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 formatCode="_-* #,##0.00_-;\-* #,##0.00_-;_-* &quot;-&quot;??_-;_-@_-">
                  <c:v>0</c:v>
                </c:pt>
              </c:numCache>
            </c:numRef>
          </c:val>
        </c:ser>
        <c:ser>
          <c:idx val="5"/>
          <c:order val="5"/>
          <c:tx>
            <c:strRef>
              <c:f>Plan1!$A$15</c:f>
              <c:strCache>
                <c:ptCount val="1"/>
                <c:pt idx="0">
                  <c:v>TUBOS AÇO</c:v>
                </c:pt>
              </c:strCache>
            </c:strRef>
          </c:tx>
          <c:spPr>
            <a:ln w="47625" cmpd="sng"/>
          </c:spPr>
          <c:marker>
            <c:symbol val="none"/>
          </c:marker>
          <c:cat>
            <c:strRef>
              <c:f>Plan1!$B$9:$M$9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Plan1!$B$15:$M$15</c:f>
              <c:numCache>
                <c:formatCode>_-* #,##0_-;\-* #,##0_-;_-* "-"??_-;_-@_-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3449.4300000000007</c:v>
                </c:pt>
                <c:pt idx="3">
                  <c:v>0</c:v>
                </c:pt>
                <c:pt idx="4">
                  <c:v>1553.77</c:v>
                </c:pt>
                <c:pt idx="5">
                  <c:v>834.55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 formatCode="_-* #,##0.00_-;\-* #,##0.00_-;_-* &quot;-&quot;??_-;_-@_-">
                  <c:v>0</c:v>
                </c:pt>
              </c:numCache>
            </c:numRef>
          </c:val>
        </c:ser>
        <c:ser>
          <c:idx val="6"/>
          <c:order val="6"/>
          <c:tx>
            <c:strRef>
              <c:f>Plan1!$A$16</c:f>
              <c:strCache>
                <c:ptCount val="1"/>
                <c:pt idx="0">
                  <c:v>CEVADA</c:v>
                </c:pt>
              </c:strCache>
            </c:strRef>
          </c:tx>
          <c:spPr>
            <a:ln w="47625" cmpd="sng"/>
          </c:spPr>
          <c:marker>
            <c:symbol val="none"/>
          </c:marker>
          <c:cat>
            <c:strRef>
              <c:f>Plan1!$B$9:$M$9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Plan1!$B$16:$M$16</c:f>
              <c:numCache>
                <c:formatCode>_-* #,##0_-;\-* #,##0_-;_-* "-"??_-;_-@_-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547.41</c:v>
                </c:pt>
                <c:pt idx="9">
                  <c:v>547.41</c:v>
                </c:pt>
                <c:pt idx="10">
                  <c:v>8245.56</c:v>
                </c:pt>
                <c:pt idx="11" formatCode="_-* #,##0.00_-;\-* #,##0.00_-;_-* &quot;-&quot;??_-;_-@_-">
                  <c:v>0</c:v>
                </c:pt>
              </c:numCache>
            </c:numRef>
          </c:val>
        </c:ser>
        <c:marker val="1"/>
        <c:axId val="81119488"/>
        <c:axId val="80752640"/>
      </c:lineChart>
      <c:catAx>
        <c:axId val="81119488"/>
        <c:scaling>
          <c:orientation val="minMax"/>
        </c:scaling>
        <c:axPos val="b"/>
        <c:numFmt formatCode="General" sourceLinked="1"/>
        <c:tickLblPos val="nextTo"/>
        <c:crossAx val="80752640"/>
        <c:crosses val="autoZero"/>
        <c:auto val="1"/>
        <c:lblAlgn val="ctr"/>
        <c:lblOffset val="100"/>
      </c:catAx>
      <c:valAx>
        <c:axId val="80752640"/>
        <c:scaling>
          <c:orientation val="minMax"/>
          <c:max val="120000"/>
        </c:scaling>
        <c:axPos val="l"/>
        <c:majorGridlines/>
        <c:numFmt formatCode="_-* #,##0_-;\-* #,##0_-;_-* &quot;-&quot;??_-;_-@_-" sourceLinked="1"/>
        <c:tickLblPos val="nextTo"/>
        <c:crossAx val="8111948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en-US" baseline="0" dirty="0"/>
              <a:t>RECEITAS FATURADAS</a:t>
            </a:r>
            <a:r>
              <a:rPr lang="en-US" dirty="0"/>
              <a:t> -</a:t>
            </a:r>
            <a:r>
              <a:rPr lang="en-US" dirty="0" err="1"/>
              <a:t>jan</a:t>
            </a:r>
            <a:r>
              <a:rPr lang="en-US" dirty="0"/>
              <a:t>.</a:t>
            </a:r>
            <a:r>
              <a:rPr lang="en-US" baseline="0" dirty="0"/>
              <a:t> a </a:t>
            </a:r>
            <a:r>
              <a:rPr lang="en-US" baseline="0" dirty="0" err="1"/>
              <a:t>dezembro</a:t>
            </a:r>
            <a:r>
              <a:rPr lang="en-US" baseline="0" dirty="0"/>
              <a:t>  - R$</a:t>
            </a:r>
            <a:endParaRPr lang="en-US" dirty="0"/>
          </a:p>
        </c:rich>
      </c:tx>
      <c:layout>
        <c:manualLayout>
          <c:xMode val="edge"/>
          <c:yMode val="edge"/>
          <c:x val="0.21805294770845954"/>
          <c:y val="2.7777777777777811E-2"/>
        </c:manualLayout>
      </c:layout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'comparativo toneladas'!$B$7</c:f>
              <c:strCache>
                <c:ptCount val="1"/>
                <c:pt idx="0">
                  <c:v>receitas faturadas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-0.11467431926083808"/>
                  <c:y val="0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0.11553589118765449"/>
                  <c:y val="2.6133642980025614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0.11531048743768528"/>
                  <c:y val="2.6137759162570898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0.11513435327530656"/>
                  <c:y val="2.6135701071298254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0.12388819346598541"/>
                  <c:y val="-7.2434522340683689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0.12952134964716419"/>
                  <c:y val="2.613364298002561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Val val="1"/>
          </c:dLbls>
          <c:cat>
            <c:numRef>
              <c:f>'comparativo toneladas'!$B$8:$B$13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'comparativo toneladas'!$C$8:$C$13</c:f>
              <c:numCache>
                <c:formatCode>_-* #,##0_-;\-* #,##0_-;_-* "-"??_-;_-@_-</c:formatCode>
                <c:ptCount val="6"/>
                <c:pt idx="0">
                  <c:v>17231600.289999995</c:v>
                </c:pt>
                <c:pt idx="1">
                  <c:v>21567704.66</c:v>
                </c:pt>
                <c:pt idx="2">
                  <c:v>22616574.800000001</c:v>
                </c:pt>
                <c:pt idx="3">
                  <c:v>22313051.879999999</c:v>
                </c:pt>
                <c:pt idx="4">
                  <c:v>30253618.530000001</c:v>
                </c:pt>
                <c:pt idx="5">
                  <c:v>45704961.43</c:v>
                </c:pt>
              </c:numCache>
            </c:numRef>
          </c:val>
        </c:ser>
        <c:axId val="80774272"/>
        <c:axId val="80775808"/>
      </c:barChart>
      <c:catAx>
        <c:axId val="80774272"/>
        <c:scaling>
          <c:orientation val="minMax"/>
        </c:scaling>
        <c:axPos val="l"/>
        <c:numFmt formatCode="General" sourceLinked="1"/>
        <c:tickLblPos val="nextTo"/>
        <c:spPr>
          <a:gradFill>
            <a:gsLst>
              <a:gs pos="0">
                <a:srgbClr val="4472C4">
                  <a:tint val="66000"/>
                  <a:satMod val="160000"/>
                </a:srgbClr>
              </a:gs>
              <a:gs pos="50000">
                <a:srgbClr val="4472C4">
                  <a:tint val="44500"/>
                  <a:satMod val="160000"/>
                </a:srgbClr>
              </a:gs>
              <a:gs pos="100000">
                <a:srgbClr val="4472C4">
                  <a:tint val="23500"/>
                  <a:satMod val="160000"/>
                </a:srgbClr>
              </a:gs>
            </a:gsLst>
            <a:lin ang="5400000" scaled="0"/>
          </a:gradFill>
        </c:spPr>
        <c:crossAx val="80775808"/>
        <c:crosses val="autoZero"/>
        <c:auto val="1"/>
        <c:lblAlgn val="ctr"/>
        <c:lblOffset val="100"/>
      </c:catAx>
      <c:valAx>
        <c:axId val="80775808"/>
        <c:scaling>
          <c:orientation val="minMax"/>
        </c:scaling>
        <c:axPos val="b"/>
        <c:majorGridlines/>
        <c:numFmt formatCode="_-* #,##0_-;\-* #,##0_-;_-* &quot;-&quot;??_-;_-@_-" sourceLinked="1"/>
        <c:tickLblPos val="nextTo"/>
        <c:spPr>
          <a:gradFill>
            <a:gsLst>
              <a:gs pos="0">
                <a:srgbClr val="4472C4">
                  <a:tint val="66000"/>
                  <a:satMod val="160000"/>
                </a:srgbClr>
              </a:gs>
              <a:gs pos="50000">
                <a:srgbClr val="4472C4">
                  <a:tint val="44500"/>
                  <a:satMod val="160000"/>
                </a:srgbClr>
              </a:gs>
              <a:gs pos="100000">
                <a:srgbClr val="4472C4">
                  <a:tint val="23500"/>
                  <a:satMod val="160000"/>
                </a:srgbClr>
              </a:gs>
            </a:gsLst>
            <a:lin ang="5400000" scaled="0"/>
          </a:gradFill>
        </c:spPr>
        <c:crossAx val="80774272"/>
        <c:crosses val="autoZero"/>
        <c:crossBetween val="between"/>
      </c:valAx>
      <c:spPr>
        <a:noFill/>
      </c:spPr>
    </c:plotArea>
    <c:plotVisOnly val="1"/>
    <c:dispBlanksAs val="gap"/>
  </c:chart>
  <c:spPr>
    <a:noFill/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bar"/>
        <c:grouping val="clustered"/>
        <c:axId val="81138048"/>
        <c:axId val="81139584"/>
      </c:barChart>
      <c:catAx>
        <c:axId val="81138048"/>
        <c:scaling>
          <c:orientation val="minMax"/>
        </c:scaling>
        <c:axPos val="l"/>
        <c:numFmt formatCode="General" sourceLinked="1"/>
        <c:tickLblPos val="nextTo"/>
        <c:spPr>
          <a:solidFill>
            <a:srgbClr val="1FE932"/>
          </a:solidFill>
          <a:ln w="25400"/>
        </c:spPr>
        <c:crossAx val="81139584"/>
        <c:crosses val="autoZero"/>
        <c:auto val="1"/>
        <c:lblAlgn val="ctr"/>
        <c:lblOffset val="100"/>
      </c:catAx>
      <c:valAx>
        <c:axId val="81139584"/>
        <c:scaling>
          <c:orientation val="minMax"/>
        </c:scaling>
        <c:axPos val="b"/>
        <c:majorGridlines/>
        <c:numFmt formatCode="_-* #,##0_-;\-* #,##0_-;_-* &quot;-&quot;??_-;_-@_-" sourceLinked="1"/>
        <c:tickLblPos val="nextTo"/>
        <c:spPr>
          <a:solidFill>
            <a:srgbClr val="1FE932"/>
          </a:solidFill>
        </c:spPr>
        <c:crossAx val="81138048"/>
        <c:crosses val="autoZero"/>
        <c:crossBetween val="between"/>
      </c:valAx>
      <c:spPr>
        <a:solidFill>
          <a:schemeClr val="accent1">
            <a:lumMod val="75000"/>
          </a:schemeClr>
        </a:solidFill>
      </c:spPr>
    </c:plotArea>
    <c:plotVisOnly val="1"/>
    <c:dispBlanksAs val="gap"/>
  </c:chart>
  <c:spPr>
    <a:noFill/>
  </c:spPr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A4A424-2ED3-4B02-928A-7BBDED00409A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1DB9425-50D5-4472-B66C-B6029CA65BD5}">
      <dgm:prSet phldrT="[Texto]" custT="1"/>
      <dgm:spPr/>
      <dgm:t>
        <a:bodyPr/>
        <a:lstStyle/>
        <a:p>
          <a:r>
            <a: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Movimentação de cargas janeiro a </a:t>
          </a:r>
          <a:r>
            <a: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dezembro/23</a:t>
          </a:r>
          <a:endParaRPr lang="pt-BR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BE3EF9-E2A3-45C5-9D00-5036D6987472}" type="parTrans" cxnId="{C3C2C75E-5733-4FCC-BBE9-B54617AB7221}">
      <dgm:prSet/>
      <dgm:spPr/>
      <dgm:t>
        <a:bodyPr/>
        <a:lstStyle/>
        <a:p>
          <a:endParaRPr lang="pt-BR"/>
        </a:p>
      </dgm:t>
    </dgm:pt>
    <dgm:pt modelId="{7403AA71-4B0D-42E5-8F2C-437BF23271B8}" type="sibTrans" cxnId="{C3C2C75E-5733-4FCC-BBE9-B54617AB7221}">
      <dgm:prSet/>
      <dgm:spPr/>
      <dgm:t>
        <a:bodyPr/>
        <a:lstStyle/>
        <a:p>
          <a:endParaRPr lang="pt-BR"/>
        </a:p>
      </dgm:t>
    </dgm:pt>
    <dgm:pt modelId="{4145FE74-248F-4F1D-85AF-D9CBF7741E6C}">
      <dgm:prSet phldrT="[Texto]"/>
      <dgm:spPr/>
      <dgm:t>
        <a:bodyPr/>
        <a:lstStyle/>
        <a:p>
          <a:r>
            <a: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Receitas janeiro a </a:t>
          </a:r>
          <a:r>
            <a: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dezembro/23</a:t>
          </a:r>
          <a:endParaRPr lang="pt-B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5E5D51-4E53-4E4A-AB2A-E70E5B77F2F9}" type="parTrans" cxnId="{4DABB71F-D4B6-47CF-9D09-77EC865A3C5A}">
      <dgm:prSet/>
      <dgm:spPr/>
      <dgm:t>
        <a:bodyPr/>
        <a:lstStyle/>
        <a:p>
          <a:endParaRPr lang="pt-BR"/>
        </a:p>
      </dgm:t>
    </dgm:pt>
    <dgm:pt modelId="{E3DEA484-EC57-48BA-9BA6-5019A367C220}" type="sibTrans" cxnId="{4DABB71F-D4B6-47CF-9D09-77EC865A3C5A}">
      <dgm:prSet/>
      <dgm:spPr/>
      <dgm:t>
        <a:bodyPr/>
        <a:lstStyle/>
        <a:p>
          <a:endParaRPr lang="pt-BR"/>
        </a:p>
      </dgm:t>
    </dgm:pt>
    <dgm:pt modelId="{C0EC1627-E16F-4926-9ADC-3BCAD89D9C4E}">
      <dgm:prSet phldrT="[Texto]"/>
      <dgm:spPr/>
      <dgm:t>
        <a:bodyPr/>
        <a:lstStyle/>
        <a:p>
          <a:r>
            <a:rPr lang="pt-BR" b="1" dirty="0"/>
            <a:t>R</a:t>
          </a:r>
          <a:r>
            <a:rPr lang="pt-BR" b="1" dirty="0" smtClean="0"/>
            <a:t>$ 45.704.961,43</a:t>
          </a:r>
          <a:endParaRPr lang="pt-BR" b="1" dirty="0"/>
        </a:p>
      </dgm:t>
    </dgm:pt>
    <dgm:pt modelId="{E1C7AE4D-BA83-4291-8B96-5588CFCFEE7E}" type="parTrans" cxnId="{E8CF6AD3-341D-4D79-8829-D12166C29C1E}">
      <dgm:prSet/>
      <dgm:spPr/>
      <dgm:t>
        <a:bodyPr/>
        <a:lstStyle/>
        <a:p>
          <a:endParaRPr lang="pt-BR"/>
        </a:p>
      </dgm:t>
    </dgm:pt>
    <dgm:pt modelId="{9D3C9951-9AF8-4179-9324-4A0B8CAA4630}" type="sibTrans" cxnId="{E8CF6AD3-341D-4D79-8829-D12166C29C1E}">
      <dgm:prSet/>
      <dgm:spPr/>
      <dgm:t>
        <a:bodyPr/>
        <a:lstStyle/>
        <a:p>
          <a:endParaRPr lang="pt-BR"/>
        </a:p>
      </dgm:t>
    </dgm:pt>
    <dgm:pt modelId="{1B11A01B-E1AE-44EA-8576-137E4D4C786B}">
      <dgm:prSet phldrT="[Texto]"/>
      <dgm:spPr/>
      <dgm:t>
        <a:bodyPr/>
        <a:lstStyle/>
        <a:p>
          <a:r>
            <a:rPr lang="pt-BR" b="1" dirty="0">
              <a:solidFill>
                <a:schemeClr val="bg1"/>
              </a:solidFill>
            </a:rPr>
            <a:t>aumento  </a:t>
          </a:r>
          <a:r>
            <a:rPr lang="pt-BR" b="1" dirty="0" smtClean="0">
              <a:solidFill>
                <a:schemeClr val="bg1"/>
              </a:solidFill>
            </a:rPr>
            <a:t>51,07 </a:t>
          </a:r>
          <a:r>
            <a:rPr lang="pt-BR" b="1" dirty="0">
              <a:solidFill>
                <a:schemeClr val="bg1"/>
              </a:solidFill>
            </a:rPr>
            <a:t>% em relação 2022</a:t>
          </a:r>
        </a:p>
      </dgm:t>
    </dgm:pt>
    <dgm:pt modelId="{DB1601DC-E1DC-44D5-9D02-36EE1A622037}" type="parTrans" cxnId="{575A1999-582C-4AEF-BEFD-28D6DB1800F4}">
      <dgm:prSet/>
      <dgm:spPr/>
      <dgm:t>
        <a:bodyPr/>
        <a:lstStyle/>
        <a:p>
          <a:endParaRPr lang="pt-BR"/>
        </a:p>
      </dgm:t>
    </dgm:pt>
    <dgm:pt modelId="{F86825CD-DD2D-479B-A0CA-60FBA182C285}" type="sibTrans" cxnId="{575A1999-582C-4AEF-BEFD-28D6DB1800F4}">
      <dgm:prSet/>
      <dgm:spPr/>
      <dgm:t>
        <a:bodyPr/>
        <a:lstStyle/>
        <a:p>
          <a:endParaRPr lang="pt-BR"/>
        </a:p>
      </dgm:t>
    </dgm:pt>
    <dgm:pt modelId="{57992A4C-9B6A-49A3-A9A3-B69E8C63F17C}">
      <dgm:prSet phldrT="[Texto]"/>
      <dgm:spPr/>
      <dgm:t>
        <a:bodyPr/>
        <a:lstStyle/>
        <a:p>
          <a:r>
            <a: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Taxa de ocupação janeiro a </a:t>
          </a:r>
          <a:r>
            <a: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dezembro/23</a:t>
          </a:r>
          <a:endParaRPr lang="pt-B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11686B-7528-44F8-B202-439ADBF851D9}" type="parTrans" cxnId="{E878ABAE-A774-4E00-9EDC-F4F9A7B78D59}">
      <dgm:prSet/>
      <dgm:spPr/>
      <dgm:t>
        <a:bodyPr/>
        <a:lstStyle/>
        <a:p>
          <a:endParaRPr lang="pt-BR"/>
        </a:p>
      </dgm:t>
    </dgm:pt>
    <dgm:pt modelId="{6F374898-F325-4A47-ABBF-B1B497ADE207}" type="sibTrans" cxnId="{E878ABAE-A774-4E00-9EDC-F4F9A7B78D59}">
      <dgm:prSet/>
      <dgm:spPr/>
      <dgm:t>
        <a:bodyPr/>
        <a:lstStyle/>
        <a:p>
          <a:endParaRPr lang="pt-BR"/>
        </a:p>
      </dgm:t>
    </dgm:pt>
    <dgm:pt modelId="{5B03E05F-8428-4973-8731-BD22B589BDD9}">
      <dgm:prSet phldrT="[Texto]"/>
      <dgm:spPr/>
      <dgm:t>
        <a:bodyPr/>
        <a:lstStyle/>
        <a:p>
          <a:r>
            <a:rPr lang="pt-BR" b="1" dirty="0"/>
            <a:t>72 %</a:t>
          </a:r>
        </a:p>
      </dgm:t>
    </dgm:pt>
    <dgm:pt modelId="{9CD7488B-3600-4535-9ADD-63F4739C25B6}" type="parTrans" cxnId="{543A3839-197B-4EDE-BEE8-9A5A96761924}">
      <dgm:prSet/>
      <dgm:spPr/>
      <dgm:t>
        <a:bodyPr/>
        <a:lstStyle/>
        <a:p>
          <a:endParaRPr lang="pt-BR"/>
        </a:p>
      </dgm:t>
    </dgm:pt>
    <dgm:pt modelId="{AEEAD464-0CF9-41E3-90F3-E1F86A618875}" type="sibTrans" cxnId="{543A3839-197B-4EDE-BEE8-9A5A96761924}">
      <dgm:prSet/>
      <dgm:spPr/>
      <dgm:t>
        <a:bodyPr/>
        <a:lstStyle/>
        <a:p>
          <a:endParaRPr lang="pt-BR"/>
        </a:p>
      </dgm:t>
    </dgm:pt>
    <dgm:pt modelId="{6F7E8F10-4E71-4EEB-8496-837DFDF58E0D}">
      <dgm:prSet phldrT="[Texto]" custT="1"/>
      <dgm:spPr/>
      <dgm:t>
        <a:bodyPr/>
        <a:lstStyle/>
        <a:p>
          <a:r>
            <a:rPr lang="pt-BR" sz="3200" b="1" dirty="0">
              <a:solidFill>
                <a:schemeClr val="bg1"/>
              </a:solidFill>
            </a:rPr>
            <a:t>aumento  18,63 % em relação 2022 (</a:t>
          </a:r>
          <a:r>
            <a:rPr lang="pt-BR" sz="3200" b="1" dirty="0" err="1">
              <a:solidFill>
                <a:schemeClr val="bg1"/>
              </a:solidFill>
            </a:rPr>
            <a:t>decemesdtr</a:t>
          </a:r>
          <a:r>
            <a:rPr lang="pt-BR" sz="3200" b="1" dirty="0">
              <a:solidFill>
                <a:schemeClr val="bg1"/>
              </a:solidFill>
            </a:rPr>
            <a:t> (</a:t>
          </a:r>
          <a:r>
            <a:rPr lang="pt-BR" sz="3200" b="1" dirty="0" err="1">
              <a:solidFill>
                <a:schemeClr val="bg1"/>
              </a:solidFill>
            </a:rPr>
            <a:t>decemestre</a:t>
          </a:r>
          <a:endParaRPr lang="pt-BR" sz="3200" dirty="0">
            <a:solidFill>
              <a:schemeClr val="bg1"/>
            </a:solidFill>
          </a:endParaRPr>
        </a:p>
      </dgm:t>
    </dgm:pt>
    <dgm:pt modelId="{BDC6CBAB-1063-457C-B710-1AF5722C85DB}" type="parTrans" cxnId="{5F304A4E-6DA7-4B01-A8E1-BAEB7C984308}">
      <dgm:prSet/>
      <dgm:spPr/>
      <dgm:t>
        <a:bodyPr/>
        <a:lstStyle/>
        <a:p>
          <a:endParaRPr lang="pt-BR"/>
        </a:p>
      </dgm:t>
    </dgm:pt>
    <dgm:pt modelId="{D6486684-BA0F-49E1-9095-765670FAC914}" type="sibTrans" cxnId="{5F304A4E-6DA7-4B01-A8E1-BAEB7C984308}">
      <dgm:prSet/>
      <dgm:spPr/>
      <dgm:t>
        <a:bodyPr/>
        <a:lstStyle/>
        <a:p>
          <a:endParaRPr lang="pt-BR"/>
        </a:p>
      </dgm:t>
    </dgm:pt>
    <dgm:pt modelId="{BA8BECC0-1B0C-4ED7-ACB5-7C65D41DA3D7}">
      <dgm:prSet phldrT="[Texto]"/>
      <dgm:spPr/>
      <dgm:t>
        <a:bodyPr/>
        <a:lstStyle/>
        <a:p>
          <a:r>
            <a:rPr lang="pt-BR" b="1" dirty="0" smtClean="0"/>
            <a:t>22 </a:t>
          </a:r>
          <a:r>
            <a:rPr lang="pt-BR" b="1" dirty="0"/>
            <a:t>% &gt; mesmo período de 2022</a:t>
          </a:r>
        </a:p>
      </dgm:t>
    </dgm:pt>
    <dgm:pt modelId="{02CCCE3B-7F3B-41FA-BBB1-2F2A93956DC1}" type="parTrans" cxnId="{8A2C6835-8665-4ED3-A21A-9CB0FD371BE2}">
      <dgm:prSet/>
      <dgm:spPr/>
      <dgm:t>
        <a:bodyPr/>
        <a:lstStyle/>
        <a:p>
          <a:endParaRPr lang="pt-BR"/>
        </a:p>
      </dgm:t>
    </dgm:pt>
    <dgm:pt modelId="{F8F3F81B-2476-4B88-9E88-52FA57947CB7}" type="sibTrans" cxnId="{8A2C6835-8665-4ED3-A21A-9CB0FD371BE2}">
      <dgm:prSet/>
      <dgm:spPr/>
      <dgm:t>
        <a:bodyPr/>
        <a:lstStyle/>
        <a:p>
          <a:endParaRPr lang="pt-BR"/>
        </a:p>
      </dgm:t>
    </dgm:pt>
    <dgm:pt modelId="{D6ACD26F-B16D-4707-A0A0-65C51972956B}">
      <dgm:prSet phldrT="[Texto]" custT="1"/>
      <dgm:spPr/>
      <dgm:t>
        <a:bodyPr/>
        <a:lstStyle/>
        <a:p>
          <a:r>
            <a:rPr lang="pt-BR" sz="2000" b="1" dirty="0"/>
            <a:t> </a:t>
          </a:r>
          <a:r>
            <a:rPr lang="pt-BR" sz="2000" b="1" dirty="0" smtClean="0"/>
            <a:t>1.033.224</a:t>
          </a:r>
          <a:r>
            <a:rPr lang="pt-BR" sz="2800" b="1" dirty="0" smtClean="0"/>
            <a:t> </a:t>
          </a:r>
          <a:r>
            <a:rPr lang="pt-BR" sz="2000" b="1" dirty="0"/>
            <a:t>- </a:t>
          </a:r>
          <a:r>
            <a:rPr lang="pt-BR" sz="3200" b="1" dirty="0"/>
            <a:t> toneladas</a:t>
          </a:r>
          <a:endParaRPr lang="pt-BR" sz="3200" dirty="0"/>
        </a:p>
      </dgm:t>
    </dgm:pt>
    <dgm:pt modelId="{3F4AFDC4-FA00-448D-9252-8DEBB766E4B4}" type="parTrans" cxnId="{EDB6788E-F8F0-43AC-924B-DB4CD7B2B551}">
      <dgm:prSet/>
      <dgm:spPr/>
    </dgm:pt>
    <dgm:pt modelId="{70F09EBD-889D-46FD-BD92-82E783F4C4AA}" type="sibTrans" cxnId="{EDB6788E-F8F0-43AC-924B-DB4CD7B2B551}">
      <dgm:prSet/>
      <dgm:spPr/>
    </dgm:pt>
    <dgm:pt modelId="{79DB9CB4-FE9B-4797-AED2-45CF892ACF9E}" type="pres">
      <dgm:prSet presAssocID="{30A4A424-2ED3-4B02-928A-7BBDED00409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0E8AB50-72DC-4D8F-B705-700751C7567E}" type="pres">
      <dgm:prSet presAssocID="{61DB9425-50D5-4472-B66C-B6029CA65BD5}" presName="comp" presStyleCnt="0"/>
      <dgm:spPr/>
    </dgm:pt>
    <dgm:pt modelId="{3EA6B015-6607-4B55-8AC1-D683C647CBFA}" type="pres">
      <dgm:prSet presAssocID="{61DB9425-50D5-4472-B66C-B6029CA65BD5}" presName="box" presStyleLbl="node1" presStyleIdx="0" presStyleCnt="3" custLinFactNeighborX="-9483" custLinFactNeighborY="-13103"/>
      <dgm:spPr/>
      <dgm:t>
        <a:bodyPr/>
        <a:lstStyle/>
        <a:p>
          <a:endParaRPr lang="pt-BR"/>
        </a:p>
      </dgm:t>
    </dgm:pt>
    <dgm:pt modelId="{16CC88B6-DC1A-48ED-BAE2-999D33E726C0}" type="pres">
      <dgm:prSet presAssocID="{61DB9425-50D5-4472-B66C-B6029CA65BD5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</dgm:pt>
    <dgm:pt modelId="{7EFFCF69-FAAF-43D2-B149-8B0D5EA93835}" type="pres">
      <dgm:prSet presAssocID="{61DB9425-50D5-4472-B66C-B6029CA65BD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3DAFF4-8D10-4259-9D57-0A3EE0EDD160}" type="pres">
      <dgm:prSet presAssocID="{7403AA71-4B0D-42E5-8F2C-437BF23271B8}" presName="spacer" presStyleCnt="0"/>
      <dgm:spPr/>
    </dgm:pt>
    <dgm:pt modelId="{6B73F55A-5D28-4EA7-9B33-E366C7B7E67E}" type="pres">
      <dgm:prSet presAssocID="{4145FE74-248F-4F1D-85AF-D9CBF7741E6C}" presName="comp" presStyleCnt="0"/>
      <dgm:spPr/>
    </dgm:pt>
    <dgm:pt modelId="{B4E90BC6-72BA-4292-B836-B9BC6690288B}" type="pres">
      <dgm:prSet presAssocID="{4145FE74-248F-4F1D-85AF-D9CBF7741E6C}" presName="box" presStyleLbl="node1" presStyleIdx="1" presStyleCnt="3"/>
      <dgm:spPr/>
      <dgm:t>
        <a:bodyPr/>
        <a:lstStyle/>
        <a:p>
          <a:endParaRPr lang="pt-BR"/>
        </a:p>
      </dgm:t>
    </dgm:pt>
    <dgm:pt modelId="{F42E16D0-B1B1-426B-B4C6-89C4B44FD719}" type="pres">
      <dgm:prSet presAssocID="{4145FE74-248F-4F1D-85AF-D9CBF7741E6C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</dgm:spPr>
    </dgm:pt>
    <dgm:pt modelId="{2CBA386D-1B35-4B44-B703-B05114C047C2}" type="pres">
      <dgm:prSet presAssocID="{4145FE74-248F-4F1D-85AF-D9CBF7741E6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F34025-B078-47A3-A0A9-BA9BD592DA0D}" type="pres">
      <dgm:prSet presAssocID="{E3DEA484-EC57-48BA-9BA6-5019A367C220}" presName="spacer" presStyleCnt="0"/>
      <dgm:spPr/>
    </dgm:pt>
    <dgm:pt modelId="{4FA7E8FE-BB60-48F0-95DA-995FA612BF9B}" type="pres">
      <dgm:prSet presAssocID="{57992A4C-9B6A-49A3-A9A3-B69E8C63F17C}" presName="comp" presStyleCnt="0"/>
      <dgm:spPr/>
    </dgm:pt>
    <dgm:pt modelId="{928BF95D-96CD-45F5-A6D7-7E357178195E}" type="pres">
      <dgm:prSet presAssocID="{57992A4C-9B6A-49A3-A9A3-B69E8C63F17C}" presName="box" presStyleLbl="node1" presStyleIdx="2" presStyleCnt="3"/>
      <dgm:spPr/>
      <dgm:t>
        <a:bodyPr/>
        <a:lstStyle/>
        <a:p>
          <a:endParaRPr lang="pt-BR"/>
        </a:p>
      </dgm:t>
    </dgm:pt>
    <dgm:pt modelId="{349DBCDE-02FD-4055-A0C1-CE61F9E00EC6}" type="pres">
      <dgm:prSet presAssocID="{57992A4C-9B6A-49A3-A9A3-B69E8C63F17C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37000" b="-37000"/>
          </a:stretch>
        </a:blipFill>
      </dgm:spPr>
    </dgm:pt>
    <dgm:pt modelId="{F66CA1C8-9BF1-41B6-9937-196CE2567BEA}" type="pres">
      <dgm:prSet presAssocID="{57992A4C-9B6A-49A3-A9A3-B69E8C63F17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DF15E90-9638-448D-9DB6-362836C83FBF}" type="presOf" srcId="{5B03E05F-8428-4973-8731-BD22B589BDD9}" destId="{928BF95D-96CD-45F5-A6D7-7E357178195E}" srcOrd="0" destOrd="1" presId="urn:microsoft.com/office/officeart/2005/8/layout/vList4#1"/>
    <dgm:cxn modelId="{33496914-0B7B-4810-B736-026372A0F52B}" type="presOf" srcId="{BA8BECC0-1B0C-4ED7-ACB5-7C65D41DA3D7}" destId="{F66CA1C8-9BF1-41B6-9937-196CE2567BEA}" srcOrd="1" destOrd="2" presId="urn:microsoft.com/office/officeart/2005/8/layout/vList4#1"/>
    <dgm:cxn modelId="{5F304A4E-6DA7-4B01-A8E1-BAEB7C984308}" srcId="{61DB9425-50D5-4472-B66C-B6029CA65BD5}" destId="{6F7E8F10-4E71-4EEB-8496-837DFDF58E0D}" srcOrd="1" destOrd="0" parTransId="{BDC6CBAB-1063-457C-B710-1AF5722C85DB}" sibTransId="{D6486684-BA0F-49E1-9095-765670FAC914}"/>
    <dgm:cxn modelId="{C3C2C75E-5733-4FCC-BBE9-B54617AB7221}" srcId="{30A4A424-2ED3-4B02-928A-7BBDED00409A}" destId="{61DB9425-50D5-4472-B66C-B6029CA65BD5}" srcOrd="0" destOrd="0" parTransId="{88BE3EF9-E2A3-45C5-9D00-5036D6987472}" sibTransId="{7403AA71-4B0D-42E5-8F2C-437BF23271B8}"/>
    <dgm:cxn modelId="{F64082B0-527F-478C-AFC3-35D2AF593B55}" type="presOf" srcId="{4145FE74-248F-4F1D-85AF-D9CBF7741E6C}" destId="{2CBA386D-1B35-4B44-B703-B05114C047C2}" srcOrd="1" destOrd="0" presId="urn:microsoft.com/office/officeart/2005/8/layout/vList4#1"/>
    <dgm:cxn modelId="{EDB6788E-F8F0-43AC-924B-DB4CD7B2B551}" srcId="{61DB9425-50D5-4472-B66C-B6029CA65BD5}" destId="{D6ACD26F-B16D-4707-A0A0-65C51972956B}" srcOrd="0" destOrd="0" parTransId="{3F4AFDC4-FA00-448D-9252-8DEBB766E4B4}" sibTransId="{70F09EBD-889D-46FD-BD92-82E783F4C4AA}"/>
    <dgm:cxn modelId="{E878ABAE-A774-4E00-9EDC-F4F9A7B78D59}" srcId="{30A4A424-2ED3-4B02-928A-7BBDED00409A}" destId="{57992A4C-9B6A-49A3-A9A3-B69E8C63F17C}" srcOrd="2" destOrd="0" parTransId="{4911686B-7528-44F8-B202-439ADBF851D9}" sibTransId="{6F374898-F325-4A47-ABBF-B1B497ADE207}"/>
    <dgm:cxn modelId="{19A54930-5544-4578-B076-33359CBA63F9}" type="presOf" srcId="{4145FE74-248F-4F1D-85AF-D9CBF7741E6C}" destId="{B4E90BC6-72BA-4292-B836-B9BC6690288B}" srcOrd="0" destOrd="0" presId="urn:microsoft.com/office/officeart/2005/8/layout/vList4#1"/>
    <dgm:cxn modelId="{9EF79003-4EEC-4504-BBD9-85739B2D8B40}" type="presOf" srcId="{6F7E8F10-4E71-4EEB-8496-837DFDF58E0D}" destId="{3EA6B015-6607-4B55-8AC1-D683C647CBFA}" srcOrd="0" destOrd="2" presId="urn:microsoft.com/office/officeart/2005/8/layout/vList4#1"/>
    <dgm:cxn modelId="{682E106B-41C0-4442-8A3E-459E80D56D1B}" type="presOf" srcId="{57992A4C-9B6A-49A3-A9A3-B69E8C63F17C}" destId="{928BF95D-96CD-45F5-A6D7-7E357178195E}" srcOrd="0" destOrd="0" presId="urn:microsoft.com/office/officeart/2005/8/layout/vList4#1"/>
    <dgm:cxn modelId="{575A1999-582C-4AEF-BEFD-28D6DB1800F4}" srcId="{4145FE74-248F-4F1D-85AF-D9CBF7741E6C}" destId="{1B11A01B-E1AE-44EA-8576-137E4D4C786B}" srcOrd="1" destOrd="0" parTransId="{DB1601DC-E1DC-44D5-9D02-36EE1A622037}" sibTransId="{F86825CD-DD2D-479B-A0CA-60FBA182C285}"/>
    <dgm:cxn modelId="{543A3839-197B-4EDE-BEE8-9A5A96761924}" srcId="{57992A4C-9B6A-49A3-A9A3-B69E8C63F17C}" destId="{5B03E05F-8428-4973-8731-BD22B589BDD9}" srcOrd="0" destOrd="0" parTransId="{9CD7488B-3600-4535-9ADD-63F4739C25B6}" sibTransId="{AEEAD464-0CF9-41E3-90F3-E1F86A618875}"/>
    <dgm:cxn modelId="{E8CF6AD3-341D-4D79-8829-D12166C29C1E}" srcId="{4145FE74-248F-4F1D-85AF-D9CBF7741E6C}" destId="{C0EC1627-E16F-4926-9ADC-3BCAD89D9C4E}" srcOrd="0" destOrd="0" parTransId="{E1C7AE4D-BA83-4291-8B96-5588CFCFEE7E}" sibTransId="{9D3C9951-9AF8-4179-9324-4A0B8CAA4630}"/>
    <dgm:cxn modelId="{9E753848-05A6-4734-8CC9-9A8F4F1706E3}" type="presOf" srcId="{D6ACD26F-B16D-4707-A0A0-65C51972956B}" destId="{3EA6B015-6607-4B55-8AC1-D683C647CBFA}" srcOrd="0" destOrd="1" presId="urn:microsoft.com/office/officeart/2005/8/layout/vList4#1"/>
    <dgm:cxn modelId="{AA437F99-F531-484B-9F14-644975B4398B}" type="presOf" srcId="{30A4A424-2ED3-4B02-928A-7BBDED00409A}" destId="{79DB9CB4-FE9B-4797-AED2-45CF892ACF9E}" srcOrd="0" destOrd="0" presId="urn:microsoft.com/office/officeart/2005/8/layout/vList4#1"/>
    <dgm:cxn modelId="{D2F07A63-498C-4236-AA25-DC7698534029}" type="presOf" srcId="{61DB9425-50D5-4472-B66C-B6029CA65BD5}" destId="{3EA6B015-6607-4B55-8AC1-D683C647CBFA}" srcOrd="0" destOrd="0" presId="urn:microsoft.com/office/officeart/2005/8/layout/vList4#1"/>
    <dgm:cxn modelId="{4DABB71F-D4B6-47CF-9D09-77EC865A3C5A}" srcId="{30A4A424-2ED3-4B02-928A-7BBDED00409A}" destId="{4145FE74-248F-4F1D-85AF-D9CBF7741E6C}" srcOrd="1" destOrd="0" parTransId="{045E5D51-4E53-4E4A-AB2A-E70E5B77F2F9}" sibTransId="{E3DEA484-EC57-48BA-9BA6-5019A367C220}"/>
    <dgm:cxn modelId="{8D0B1FD3-C16C-4B4C-BE85-924EC73119C0}" type="presOf" srcId="{1B11A01B-E1AE-44EA-8576-137E4D4C786B}" destId="{2CBA386D-1B35-4B44-B703-B05114C047C2}" srcOrd="1" destOrd="2" presId="urn:microsoft.com/office/officeart/2005/8/layout/vList4#1"/>
    <dgm:cxn modelId="{E9A57FD8-6F23-430C-9152-49FA2216AA5E}" type="presOf" srcId="{C0EC1627-E16F-4926-9ADC-3BCAD89D9C4E}" destId="{2CBA386D-1B35-4B44-B703-B05114C047C2}" srcOrd="1" destOrd="1" presId="urn:microsoft.com/office/officeart/2005/8/layout/vList4#1"/>
    <dgm:cxn modelId="{B88AD2CD-2595-4FCA-A624-D0A816BF2837}" type="presOf" srcId="{1B11A01B-E1AE-44EA-8576-137E4D4C786B}" destId="{B4E90BC6-72BA-4292-B836-B9BC6690288B}" srcOrd="0" destOrd="2" presId="urn:microsoft.com/office/officeart/2005/8/layout/vList4#1"/>
    <dgm:cxn modelId="{A922C56E-6E92-41E8-9E91-D70F898C4B76}" type="presOf" srcId="{5B03E05F-8428-4973-8731-BD22B589BDD9}" destId="{F66CA1C8-9BF1-41B6-9937-196CE2567BEA}" srcOrd="1" destOrd="1" presId="urn:microsoft.com/office/officeart/2005/8/layout/vList4#1"/>
    <dgm:cxn modelId="{625F0872-7C24-41E6-A90F-7D36A1CC5B3C}" type="presOf" srcId="{57992A4C-9B6A-49A3-A9A3-B69E8C63F17C}" destId="{F66CA1C8-9BF1-41B6-9937-196CE2567BEA}" srcOrd="1" destOrd="0" presId="urn:microsoft.com/office/officeart/2005/8/layout/vList4#1"/>
    <dgm:cxn modelId="{6B4DA244-033A-417F-BB42-6FA5489B9B70}" type="presOf" srcId="{C0EC1627-E16F-4926-9ADC-3BCAD89D9C4E}" destId="{B4E90BC6-72BA-4292-B836-B9BC6690288B}" srcOrd="0" destOrd="1" presId="urn:microsoft.com/office/officeart/2005/8/layout/vList4#1"/>
    <dgm:cxn modelId="{CD223EC1-BD67-4079-AD43-61E77262215B}" type="presOf" srcId="{D6ACD26F-B16D-4707-A0A0-65C51972956B}" destId="{7EFFCF69-FAAF-43D2-B149-8B0D5EA93835}" srcOrd="1" destOrd="1" presId="urn:microsoft.com/office/officeart/2005/8/layout/vList4#1"/>
    <dgm:cxn modelId="{8DD86817-0E4A-419C-B46A-02E97FA036E8}" type="presOf" srcId="{6F7E8F10-4E71-4EEB-8496-837DFDF58E0D}" destId="{7EFFCF69-FAAF-43D2-B149-8B0D5EA93835}" srcOrd="1" destOrd="2" presId="urn:microsoft.com/office/officeart/2005/8/layout/vList4#1"/>
    <dgm:cxn modelId="{8A2C6835-8665-4ED3-A21A-9CB0FD371BE2}" srcId="{57992A4C-9B6A-49A3-A9A3-B69E8C63F17C}" destId="{BA8BECC0-1B0C-4ED7-ACB5-7C65D41DA3D7}" srcOrd="1" destOrd="0" parTransId="{02CCCE3B-7F3B-41FA-BBB1-2F2A93956DC1}" sibTransId="{F8F3F81B-2476-4B88-9E88-52FA57947CB7}"/>
    <dgm:cxn modelId="{68A0595E-E734-4A75-B103-4ED2DDBEEBBE}" type="presOf" srcId="{61DB9425-50D5-4472-B66C-B6029CA65BD5}" destId="{7EFFCF69-FAAF-43D2-B149-8B0D5EA93835}" srcOrd="1" destOrd="0" presId="urn:microsoft.com/office/officeart/2005/8/layout/vList4#1"/>
    <dgm:cxn modelId="{ADE3605F-5971-4760-8444-0B0471B6801C}" type="presOf" srcId="{BA8BECC0-1B0C-4ED7-ACB5-7C65D41DA3D7}" destId="{928BF95D-96CD-45F5-A6D7-7E357178195E}" srcOrd="0" destOrd="2" presId="urn:microsoft.com/office/officeart/2005/8/layout/vList4#1"/>
    <dgm:cxn modelId="{DA0D0F8D-7A61-4976-8D08-A695EC217190}" type="presParOf" srcId="{79DB9CB4-FE9B-4797-AED2-45CF892ACF9E}" destId="{F0E8AB50-72DC-4D8F-B705-700751C7567E}" srcOrd="0" destOrd="0" presId="urn:microsoft.com/office/officeart/2005/8/layout/vList4#1"/>
    <dgm:cxn modelId="{0D7F9E63-FD5A-48CF-9F85-76C1E8562DA2}" type="presParOf" srcId="{F0E8AB50-72DC-4D8F-B705-700751C7567E}" destId="{3EA6B015-6607-4B55-8AC1-D683C647CBFA}" srcOrd="0" destOrd="0" presId="urn:microsoft.com/office/officeart/2005/8/layout/vList4#1"/>
    <dgm:cxn modelId="{46953049-6D84-4D1E-A6D1-A6761E5B8D73}" type="presParOf" srcId="{F0E8AB50-72DC-4D8F-B705-700751C7567E}" destId="{16CC88B6-DC1A-48ED-BAE2-999D33E726C0}" srcOrd="1" destOrd="0" presId="urn:microsoft.com/office/officeart/2005/8/layout/vList4#1"/>
    <dgm:cxn modelId="{35D73735-2963-496D-A67E-6F6F412417A3}" type="presParOf" srcId="{F0E8AB50-72DC-4D8F-B705-700751C7567E}" destId="{7EFFCF69-FAAF-43D2-B149-8B0D5EA93835}" srcOrd="2" destOrd="0" presId="urn:microsoft.com/office/officeart/2005/8/layout/vList4#1"/>
    <dgm:cxn modelId="{E495FE7F-D0FF-4E74-B603-CD8B988214C8}" type="presParOf" srcId="{79DB9CB4-FE9B-4797-AED2-45CF892ACF9E}" destId="{073DAFF4-8D10-4259-9D57-0A3EE0EDD160}" srcOrd="1" destOrd="0" presId="urn:microsoft.com/office/officeart/2005/8/layout/vList4#1"/>
    <dgm:cxn modelId="{7689B4E4-853D-4791-9F94-108D9570E7EA}" type="presParOf" srcId="{79DB9CB4-FE9B-4797-AED2-45CF892ACF9E}" destId="{6B73F55A-5D28-4EA7-9B33-E366C7B7E67E}" srcOrd="2" destOrd="0" presId="urn:microsoft.com/office/officeart/2005/8/layout/vList4#1"/>
    <dgm:cxn modelId="{310FA66D-25B8-495D-941D-A63983123807}" type="presParOf" srcId="{6B73F55A-5D28-4EA7-9B33-E366C7B7E67E}" destId="{B4E90BC6-72BA-4292-B836-B9BC6690288B}" srcOrd="0" destOrd="0" presId="urn:microsoft.com/office/officeart/2005/8/layout/vList4#1"/>
    <dgm:cxn modelId="{2AEC0029-B75C-4473-93D1-EFE585E5899F}" type="presParOf" srcId="{6B73F55A-5D28-4EA7-9B33-E366C7B7E67E}" destId="{F42E16D0-B1B1-426B-B4C6-89C4B44FD719}" srcOrd="1" destOrd="0" presId="urn:microsoft.com/office/officeart/2005/8/layout/vList4#1"/>
    <dgm:cxn modelId="{405D17CE-63AB-4EA1-BA7E-9C20DCB45794}" type="presParOf" srcId="{6B73F55A-5D28-4EA7-9B33-E366C7B7E67E}" destId="{2CBA386D-1B35-4B44-B703-B05114C047C2}" srcOrd="2" destOrd="0" presId="urn:microsoft.com/office/officeart/2005/8/layout/vList4#1"/>
    <dgm:cxn modelId="{ABB82648-2D00-4050-AC0E-FE62AB6CF960}" type="presParOf" srcId="{79DB9CB4-FE9B-4797-AED2-45CF892ACF9E}" destId="{84F34025-B078-47A3-A0A9-BA9BD592DA0D}" srcOrd="3" destOrd="0" presId="urn:microsoft.com/office/officeart/2005/8/layout/vList4#1"/>
    <dgm:cxn modelId="{B6A253CB-32C8-46AC-9A8C-7EBC434F68D7}" type="presParOf" srcId="{79DB9CB4-FE9B-4797-AED2-45CF892ACF9E}" destId="{4FA7E8FE-BB60-48F0-95DA-995FA612BF9B}" srcOrd="4" destOrd="0" presId="urn:microsoft.com/office/officeart/2005/8/layout/vList4#1"/>
    <dgm:cxn modelId="{6CF99870-3E7B-4F14-A57F-0A1157259192}" type="presParOf" srcId="{4FA7E8FE-BB60-48F0-95DA-995FA612BF9B}" destId="{928BF95D-96CD-45F5-A6D7-7E357178195E}" srcOrd="0" destOrd="0" presId="urn:microsoft.com/office/officeart/2005/8/layout/vList4#1"/>
    <dgm:cxn modelId="{A2487AF1-9ED5-4616-BB3C-914D11BF0F50}" type="presParOf" srcId="{4FA7E8FE-BB60-48F0-95DA-995FA612BF9B}" destId="{349DBCDE-02FD-4055-A0C1-CE61F9E00EC6}" srcOrd="1" destOrd="0" presId="urn:microsoft.com/office/officeart/2005/8/layout/vList4#1"/>
    <dgm:cxn modelId="{EC6944E2-EBCF-4B88-A9C9-D04E7069EB17}" type="presParOf" srcId="{4FA7E8FE-BB60-48F0-95DA-995FA612BF9B}" destId="{F66CA1C8-9BF1-41B6-9937-196CE2567BEA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A6B015-6607-4B55-8AC1-D683C647CBFA}">
      <dsp:nvSpPr>
        <dsp:cNvPr id="0" name=""/>
        <dsp:cNvSpPr/>
      </dsp:nvSpPr>
      <dsp:spPr>
        <a:xfrm>
          <a:off x="0" y="0"/>
          <a:ext cx="10190747" cy="1839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Movimentação de cargas janeiro a </a:t>
          </a:r>
          <a:r>
            <a:rPr lang="pt-BR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dezembro/23</a:t>
          </a:r>
          <a:endParaRPr lang="pt-BR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b="1" kern="1200" dirty="0"/>
            <a:t> </a:t>
          </a:r>
          <a:r>
            <a:rPr lang="pt-BR" sz="2000" b="1" kern="1200" dirty="0" smtClean="0"/>
            <a:t>1.033.224</a:t>
          </a:r>
          <a:r>
            <a:rPr lang="pt-BR" sz="2800" b="1" kern="1200" dirty="0" smtClean="0"/>
            <a:t> </a:t>
          </a:r>
          <a:r>
            <a:rPr lang="pt-BR" sz="2000" b="1" kern="1200" dirty="0"/>
            <a:t>- </a:t>
          </a:r>
          <a:r>
            <a:rPr lang="pt-BR" sz="3200" b="1" kern="1200" dirty="0"/>
            <a:t> toneladas</a:t>
          </a:r>
          <a:endParaRPr lang="pt-BR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200" b="1" kern="1200" dirty="0">
              <a:solidFill>
                <a:schemeClr val="bg1"/>
              </a:solidFill>
            </a:rPr>
            <a:t>aumento  18,63 % em relação 2022 (</a:t>
          </a:r>
          <a:r>
            <a:rPr lang="pt-BR" sz="3200" b="1" kern="1200" dirty="0" err="1">
              <a:solidFill>
                <a:schemeClr val="bg1"/>
              </a:solidFill>
            </a:rPr>
            <a:t>decemesdtr</a:t>
          </a:r>
          <a:r>
            <a:rPr lang="pt-BR" sz="3200" b="1" kern="1200" dirty="0">
              <a:solidFill>
                <a:schemeClr val="bg1"/>
              </a:solidFill>
            </a:rPr>
            <a:t> (</a:t>
          </a:r>
          <a:r>
            <a:rPr lang="pt-BR" sz="3200" b="1" kern="1200" dirty="0" err="1">
              <a:solidFill>
                <a:schemeClr val="bg1"/>
              </a:solidFill>
            </a:rPr>
            <a:t>decemestre</a:t>
          </a:r>
          <a:endParaRPr lang="pt-BR" sz="3200" kern="1200" dirty="0">
            <a:solidFill>
              <a:schemeClr val="bg1"/>
            </a:solidFill>
          </a:endParaRPr>
        </a:p>
      </dsp:txBody>
      <dsp:txXfrm>
        <a:off x="2222137" y="0"/>
        <a:ext cx="7968610" cy="1839879"/>
      </dsp:txXfrm>
    </dsp:sp>
    <dsp:sp modelId="{16CC88B6-DC1A-48ED-BAE2-999D33E726C0}">
      <dsp:nvSpPr>
        <dsp:cNvPr id="0" name=""/>
        <dsp:cNvSpPr/>
      </dsp:nvSpPr>
      <dsp:spPr>
        <a:xfrm>
          <a:off x="183987" y="183987"/>
          <a:ext cx="2038149" cy="147190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90BC6-72BA-4292-B836-B9BC6690288B}">
      <dsp:nvSpPr>
        <dsp:cNvPr id="0" name=""/>
        <dsp:cNvSpPr/>
      </dsp:nvSpPr>
      <dsp:spPr>
        <a:xfrm>
          <a:off x="0" y="2023867"/>
          <a:ext cx="10190747" cy="1839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Receitas janeiro a </a:t>
          </a:r>
          <a:r>
            <a:rPr lang="pt-BR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dezembro/23</a:t>
          </a:r>
          <a:endParaRPr lang="pt-BR" sz="3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b="1" kern="1200" dirty="0"/>
            <a:t>R</a:t>
          </a:r>
          <a:r>
            <a:rPr lang="pt-BR" sz="2700" b="1" kern="1200" dirty="0" smtClean="0"/>
            <a:t>$ 45.704.961,43</a:t>
          </a:r>
          <a:endParaRPr lang="pt-BR" sz="2700" b="1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b="1" kern="1200" dirty="0">
              <a:solidFill>
                <a:schemeClr val="bg1"/>
              </a:solidFill>
            </a:rPr>
            <a:t>aumento  </a:t>
          </a:r>
          <a:r>
            <a:rPr lang="pt-BR" sz="2700" b="1" kern="1200" dirty="0" smtClean="0">
              <a:solidFill>
                <a:schemeClr val="bg1"/>
              </a:solidFill>
            </a:rPr>
            <a:t>51,07 </a:t>
          </a:r>
          <a:r>
            <a:rPr lang="pt-BR" sz="2700" b="1" kern="1200" dirty="0">
              <a:solidFill>
                <a:schemeClr val="bg1"/>
              </a:solidFill>
            </a:rPr>
            <a:t>% em relação 2022</a:t>
          </a:r>
        </a:p>
      </dsp:txBody>
      <dsp:txXfrm>
        <a:off x="2222137" y="2023867"/>
        <a:ext cx="7968610" cy="1839879"/>
      </dsp:txXfrm>
    </dsp:sp>
    <dsp:sp modelId="{F42E16D0-B1B1-426B-B4C6-89C4B44FD719}">
      <dsp:nvSpPr>
        <dsp:cNvPr id="0" name=""/>
        <dsp:cNvSpPr/>
      </dsp:nvSpPr>
      <dsp:spPr>
        <a:xfrm>
          <a:off x="183987" y="2207855"/>
          <a:ext cx="2038149" cy="147190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8BF95D-96CD-45F5-A6D7-7E357178195E}">
      <dsp:nvSpPr>
        <dsp:cNvPr id="0" name=""/>
        <dsp:cNvSpPr/>
      </dsp:nvSpPr>
      <dsp:spPr>
        <a:xfrm>
          <a:off x="0" y="4047735"/>
          <a:ext cx="10190747" cy="1839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Taxa de ocupação janeiro a </a:t>
          </a:r>
          <a:r>
            <a:rPr lang="pt-BR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dezembro/23</a:t>
          </a:r>
          <a:endParaRPr lang="pt-BR" sz="3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b="1" kern="1200" dirty="0"/>
            <a:t>72 %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b="1" kern="1200" dirty="0" smtClean="0"/>
            <a:t>22 </a:t>
          </a:r>
          <a:r>
            <a:rPr lang="pt-BR" sz="2700" b="1" kern="1200" dirty="0"/>
            <a:t>% &gt; mesmo período de 2022</a:t>
          </a:r>
        </a:p>
      </dsp:txBody>
      <dsp:txXfrm>
        <a:off x="2222137" y="4047735"/>
        <a:ext cx="7968610" cy="1839879"/>
      </dsp:txXfrm>
    </dsp:sp>
    <dsp:sp modelId="{349DBCDE-02FD-4055-A0C1-CE61F9E00EC6}">
      <dsp:nvSpPr>
        <dsp:cNvPr id="0" name=""/>
        <dsp:cNvSpPr/>
      </dsp:nvSpPr>
      <dsp:spPr>
        <a:xfrm>
          <a:off x="183987" y="4231723"/>
          <a:ext cx="2038149" cy="147190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37000" b="-3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0.87317</cdr:x>
      <cdr:y>0.14951</cdr:y>
    </cdr:from>
    <cdr:to>
      <cdr:x>0.89908</cdr:x>
      <cdr:y>0.2427</cdr:y>
    </cdr:to>
    <cdr:sp macro="" textlink="">
      <cdr:nvSpPr>
        <cdr:cNvPr id="4" name="Seta para cima e para baixo 3"/>
        <cdr:cNvSpPr/>
      </cdr:nvSpPr>
      <cdr:spPr>
        <a:xfrm xmlns:a="http://schemas.openxmlformats.org/drawingml/2006/main">
          <a:off x="9628094" y="734488"/>
          <a:ext cx="285673" cy="457818"/>
        </a:xfrm>
        <a:prstGeom xmlns:a="http://schemas.openxmlformats.org/drawingml/2006/main" prst="upDown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0.87059</cdr:x>
      <cdr:y>0.09951</cdr:y>
    </cdr:from>
    <cdr:to>
      <cdr:x>0.90268</cdr:x>
      <cdr:y>0.36446</cdr:y>
    </cdr:to>
    <cdr:sp macro="" textlink="">
      <cdr:nvSpPr>
        <cdr:cNvPr id="4" name="Seta para cima e para baixo 3"/>
        <cdr:cNvSpPr/>
      </cdr:nvSpPr>
      <cdr:spPr>
        <a:xfrm xmlns:a="http://schemas.openxmlformats.org/drawingml/2006/main">
          <a:off x="9591815" y="487096"/>
          <a:ext cx="353555" cy="1296859"/>
        </a:xfrm>
        <a:prstGeom xmlns:a="http://schemas.openxmlformats.org/drawingml/2006/main" prst="upDownArrow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80BD733-DF20-25F3-729A-E26A0EA3F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B3D05BB-C70E-1400-01A0-7AA8824599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1A4ADD7D-BEB0-ED0D-0F15-5CAD9A7F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2587D5A0-7DF9-F4E1-980E-B035BED8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606DEBB-0721-1A18-2970-C6DCC424C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79833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4BD1831-87F4-49FA-1797-BA223C9D8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1B55787D-42ED-5524-0DAD-37F19CE09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B5DA05A9-64B5-CD57-7097-4EBD3E845D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A1F51AC-A2A7-9E7A-8890-446ED392F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336ABBBC-7EBD-3E72-F46C-4B9902F1D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2851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73541C0B-5942-7161-7E92-B8CAB7014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974CB231-598A-6DF1-23FE-62269C5BF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A98A3948-5611-F89C-5167-A066A7959E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3B766BF-47CE-9646-FB12-FE5588B14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51E447AF-4D68-4C71-2A49-CF4BBD2A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0117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FBADDED-BC7F-0B2D-1AED-816F7BB64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DFD73EE-7E4E-D361-5CBD-CE33C773A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76EE845-7786-904C-1961-564233D5B7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46E0EED-11B1-D69F-9256-5B31B997B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D96F8AE-A2A5-6C08-2B50-F7E934325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2926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0145EB-3604-59F4-80ED-FFD6A7FE8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25ABBF5C-F3D6-874A-106A-678CFD04A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15997CD-C33F-EE2B-C9E4-F1D31AB910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53F8232-1010-AE7C-C60A-8AF9FB75F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071777D-8DEF-2AA1-CE94-67597173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5265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E696021-1143-D4C7-3C0F-4AF2A82C4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7BB9252-8066-1F2B-895F-DF9566113D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6E83071A-593A-4498-ADD4-10117A8B8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3E3AD9B7-749F-BA3C-E048-D69EAA2A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6421003C-4438-BA72-33A4-D29A677B9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20434194-A524-A802-BC86-84672C568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9579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6865C86-2AF5-049E-8386-243AFAB9C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C268DFF8-5B10-F71C-56D2-6057F1C02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375D277E-9BD4-87AA-2254-240EA72A8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1B8555FC-50A4-2DC2-58ED-9329AB38F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0567D5BA-5723-80C2-D09F-6714E3009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F20C95C1-7298-337F-7DF3-EB806B77F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28FAEB01-29EE-EE28-EB9D-85BEC96FE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B86213E6-6DBE-7CB6-E46D-FD5E232FA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3500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ntendo Forma&#10;&#10;Descrição gerada automaticamente">
            <a:extLst>
              <a:ext uri="{FF2B5EF4-FFF2-40B4-BE49-F238E27FC236}">
                <a16:creationId xmlns="" xmlns:a16="http://schemas.microsoft.com/office/drawing/2014/main" id="{9A67F593-A1FD-7D3C-0320-D9A84B8DE5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52949"/>
            <a:ext cx="12192000" cy="100505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FD823EDA-5F9D-A3EE-A57A-CF67F8AA84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19600" y="6287316"/>
            <a:ext cx="7772400" cy="570684"/>
          </a:xfrm>
          <a:prstGeom prst="rect">
            <a:avLst/>
          </a:prstGeom>
        </p:spPr>
      </p:pic>
      <p:sp>
        <p:nvSpPr>
          <p:cNvPr id="8" name="Título 12">
            <a:extLst>
              <a:ext uri="{FF2B5EF4-FFF2-40B4-BE49-F238E27FC236}">
                <a16:creationId xmlns="" xmlns:a16="http://schemas.microsoft.com/office/drawing/2014/main" id="{E42197A7-3B0E-CC8D-A275-7FD3D9E2A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361" y="268380"/>
            <a:ext cx="9331712" cy="64459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t-BR" sz="2800">
                <a:latin typeface="Arial" panose="020B0604020202020204" pitchFamily="34" charset="0"/>
                <a:cs typeface="Arial" panose="020B0604020202020204" pitchFamily="34" charset="0"/>
              </a:rPr>
              <a:t>Clique para editar o título mestre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ector Reto 8">
            <a:extLst>
              <a:ext uri="{FF2B5EF4-FFF2-40B4-BE49-F238E27FC236}">
                <a16:creationId xmlns="" xmlns:a16="http://schemas.microsoft.com/office/drawing/2014/main" id="{048A4667-89A4-4E32-42DD-A93A2BD86630}"/>
              </a:ext>
            </a:extLst>
          </p:cNvPr>
          <p:cNvCxnSpPr>
            <a:cxnSpLocks/>
          </p:cNvCxnSpPr>
          <p:nvPr userDrawn="1"/>
        </p:nvCxnSpPr>
        <p:spPr>
          <a:xfrm>
            <a:off x="481361" y="912976"/>
            <a:ext cx="1099913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Imagem 9" descr="Ícone&#10;&#10;Descrição gerada automaticamente">
            <a:extLst>
              <a:ext uri="{FF2B5EF4-FFF2-40B4-BE49-F238E27FC236}">
                <a16:creationId xmlns="" xmlns:a16="http://schemas.microsoft.com/office/drawing/2014/main" id="{F3639473-7C10-25C2-E7E8-D4817CF2BF1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571463" y="-43852"/>
            <a:ext cx="2263698" cy="12609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2562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E25DD49F-70FC-7941-00DC-66FDD75F6A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36CCD215-EDF9-8F7B-E638-9C7DAF7C7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B3450DE4-4F42-DE20-0042-072F3823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6346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69A9789-E400-3C17-89A9-323480750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71D3044-EAA2-B1DB-778E-7DCAAA217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107E4F3D-F903-E765-1314-9C9EBB2DC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481528F0-4B32-C53C-B0F1-4B76C1B7D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7BA50EE7-738C-E143-91C9-B86581126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D57AD99D-9F2A-116C-14E7-9F622AAB8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9028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A650EE8-D5B6-0482-4B0D-16B949FE0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62FF7711-220D-9ED4-D1ED-5E83A58E3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75F6C15E-4FE6-B8E2-C479-D4D3A106B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94F20599-11D9-05BA-9600-10CE338F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1DE776-FB72-664B-B236-F67F6BEF86A2}" type="datetimeFigureOut">
              <a:rPr lang="pt-BR" smtClean="0"/>
              <a:pPr/>
              <a:t>09/01/2024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E7044368-924D-479F-7295-E0DB08865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E4AF4F3A-E8DD-345E-A16E-89C8F62D5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59201-D4A5-9E48-BDC7-136CE38A0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1344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8300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Logotipo, nome da empresa&#10;&#10;Descrição gerada automaticamente">
            <a:extLst>
              <a:ext uri="{FF2B5EF4-FFF2-40B4-BE49-F238E27FC236}">
                <a16:creationId xmlns="" xmlns:a16="http://schemas.microsoft.com/office/drawing/2014/main" id="{4230F8A0-6E8A-DFD7-B1D2-4599AFC58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096"/>
            <a:ext cx="12192000" cy="6850904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="" xmlns:a16="http://schemas.microsoft.com/office/drawing/2014/main" id="{E3E8042B-3F77-6F4B-5A5B-4F6CA7F24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6287316"/>
            <a:ext cx="7772400" cy="570684"/>
          </a:xfrm>
          <a:prstGeom prst="rect">
            <a:avLst/>
          </a:prstGeom>
        </p:spPr>
      </p:pic>
      <p:sp>
        <p:nvSpPr>
          <p:cNvPr id="32" name="CaixaDeTexto 31">
            <a:extLst>
              <a:ext uri="{FF2B5EF4-FFF2-40B4-BE49-F238E27FC236}">
                <a16:creationId xmlns="" xmlns:a16="http://schemas.microsoft.com/office/drawing/2014/main" id="{E115B9A2-3401-E1FB-1701-EDE37FE843F0}"/>
              </a:ext>
            </a:extLst>
          </p:cNvPr>
          <p:cNvSpPr txBox="1"/>
          <p:nvPr/>
        </p:nvSpPr>
        <p:spPr>
          <a:xfrm>
            <a:off x="3668751" y="4790925"/>
            <a:ext cx="49622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 smtClean="0">
                <a:solidFill>
                  <a:srgbClr val="0048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227ª </a:t>
            </a:r>
            <a:r>
              <a:rPr lang="pt-BR" sz="3200" b="1" u="sng" dirty="0">
                <a:solidFill>
                  <a:srgbClr val="0048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Reunião CONSAD</a:t>
            </a:r>
          </a:p>
          <a:p>
            <a:pPr algn="ctr"/>
            <a:r>
              <a:rPr lang="pt-BR" b="1" dirty="0" smtClean="0">
                <a:solidFill>
                  <a:srgbClr val="004877"/>
                </a:solidFill>
              </a:rPr>
              <a:t>11 </a:t>
            </a:r>
            <a:r>
              <a:rPr lang="pt-BR" b="1" dirty="0">
                <a:solidFill>
                  <a:srgbClr val="004877"/>
                </a:solidFill>
              </a:rPr>
              <a:t>de </a:t>
            </a:r>
            <a:r>
              <a:rPr lang="pt-BR" b="1" dirty="0" smtClean="0">
                <a:solidFill>
                  <a:srgbClr val="004877"/>
                </a:solidFill>
              </a:rPr>
              <a:t>janeiro </a:t>
            </a:r>
            <a:r>
              <a:rPr lang="pt-BR" b="1" dirty="0">
                <a:solidFill>
                  <a:srgbClr val="004877"/>
                </a:solidFill>
              </a:rPr>
              <a:t>de </a:t>
            </a:r>
            <a:r>
              <a:rPr lang="pt-BR" b="1" dirty="0" smtClean="0">
                <a:solidFill>
                  <a:srgbClr val="004877"/>
                </a:solidFill>
              </a:rPr>
              <a:t>2024</a:t>
            </a:r>
            <a:endParaRPr lang="pt-BR" b="1" dirty="0">
              <a:solidFill>
                <a:srgbClr val="00487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9906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COMPARATIVO ANUAL – 6 anos - RECEITA em R$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582705" y="995081"/>
          <a:ext cx="10838329" cy="4858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/>
              <a:t>COMPARATIVO ANUAL – 6 anos – CARGAS em tons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609600" y="977153"/>
          <a:ext cx="10874188" cy="4849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502024" y="995082"/>
          <a:ext cx="11008658" cy="492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TEMPO DE ESPERA NAVIOS – 2023- quantidade de navios por faixa de tempo em dias.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573741" y="1021975"/>
          <a:ext cx="10829365" cy="4652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Tempo médio de espera x quantidade navios/mês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00635" y="1084731"/>
          <a:ext cx="10892119" cy="1048869"/>
        </p:xfrm>
        <a:graphic>
          <a:graphicData uri="http://schemas.openxmlformats.org/drawingml/2006/table">
            <a:tbl>
              <a:tblPr/>
              <a:tblGrid>
                <a:gridCol w="2805932"/>
                <a:gridCol w="663220"/>
                <a:gridCol w="816270"/>
                <a:gridCol w="599450"/>
                <a:gridCol w="459152"/>
                <a:gridCol w="497415"/>
                <a:gridCol w="548433"/>
                <a:gridCol w="497415"/>
                <a:gridCol w="629210"/>
                <a:gridCol w="850283"/>
                <a:gridCol w="714237"/>
                <a:gridCol w="905551"/>
                <a:gridCol w="905551"/>
              </a:tblGrid>
              <a:tr h="3496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latin typeface="Arial"/>
                        </a:rPr>
                        <a:t>CORRELAÇÃO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latin typeface="Arial"/>
                        </a:rPr>
                        <a:t>janeiro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latin typeface="Arial"/>
                        </a:rPr>
                        <a:t>fevereiro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latin typeface="Arial"/>
                        </a:rPr>
                        <a:t>março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latin typeface="Arial"/>
                        </a:rPr>
                        <a:t>abril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latin typeface="Arial"/>
                        </a:rPr>
                        <a:t>maio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latin typeface="Arial"/>
                        </a:rPr>
                        <a:t>junho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latin typeface="Arial"/>
                        </a:rPr>
                        <a:t>julho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latin typeface="Arial"/>
                        </a:rPr>
                        <a:t>agosto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latin typeface="Arial"/>
                        </a:rPr>
                        <a:t>setembro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latin typeface="Arial"/>
                        </a:rPr>
                        <a:t>outubro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latin typeface="Arial"/>
                        </a:rPr>
                        <a:t>novembro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latin typeface="Arial"/>
                        </a:rPr>
                        <a:t>dezembro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6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QUANTIDADE NAVIOS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6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TEMPO MÉDIO ESPERA EM DIAS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         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            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609600" y="2294965"/>
          <a:ext cx="10883153" cy="3585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Logotipo, nome da empresa&#10;&#10;Descrição gerada automaticamente">
            <a:extLst>
              <a:ext uri="{FF2B5EF4-FFF2-40B4-BE49-F238E27FC236}">
                <a16:creationId xmlns="" xmlns:a16="http://schemas.microsoft.com/office/drawing/2014/main" id="{4230F8A0-6E8A-DFD7-B1D2-4599AFC58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096"/>
            <a:ext cx="12192000" cy="6850904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="" xmlns:a16="http://schemas.microsoft.com/office/drawing/2014/main" id="{E3E8042B-3F77-6F4B-5A5B-4F6CA7F24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6287316"/>
            <a:ext cx="7772400" cy="57068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8907C80F-D394-99B1-B622-C6E0604C7C72}"/>
              </a:ext>
            </a:extLst>
          </p:cNvPr>
          <p:cNvSpPr txBox="1"/>
          <p:nvPr/>
        </p:nvSpPr>
        <p:spPr>
          <a:xfrm>
            <a:off x="3668751" y="4884234"/>
            <a:ext cx="4962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04877"/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="" xmlns:p14="http://schemas.microsoft.com/office/powerpoint/2010/main" val="1862699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700" b="1" dirty="0"/>
              <a:t>Evolução total de cargas – comparativo -  janeiro </a:t>
            </a:r>
            <a:r>
              <a:rPr lang="pt-BR" sz="2700" b="1" dirty="0" smtClean="0"/>
              <a:t>a dezembro/2023</a:t>
            </a:r>
            <a:r>
              <a:rPr lang="pt-BR" sz="3600" b="1" dirty="0"/>
              <a:t/>
            </a:r>
            <a:br>
              <a:rPr lang="pt-BR" sz="3600" b="1" dirty="0"/>
            </a:br>
            <a:endParaRPr lang="pt-BR" sz="36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475130" y="986118"/>
          <a:ext cx="11026588" cy="4912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96721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Médias móveis movimentação cargas-2019 a 2023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-1895004" y="-256738"/>
          <a:ext cx="16201465" cy="7444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81361" y="268380"/>
            <a:ext cx="9331712" cy="644593"/>
          </a:xfrm>
        </p:spPr>
        <p:txBody>
          <a:bodyPr>
            <a:normAutofit/>
          </a:bodyPr>
          <a:lstStyle/>
          <a:p>
            <a:r>
              <a:rPr lang="pt-BR" sz="3600" b="1" dirty="0"/>
              <a:t>Participação das cargas – janeiro a </a:t>
            </a:r>
            <a:r>
              <a:rPr lang="pt-BR" sz="3600" b="1" dirty="0" smtClean="0"/>
              <a:t>dezembro</a:t>
            </a:r>
            <a:endParaRPr lang="pt-BR" sz="3600" b="1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493059" y="995082"/>
          <a:ext cx="10972800" cy="4991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4344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Evolução das receitas – janeiro a </a:t>
            </a:r>
            <a:r>
              <a:rPr lang="pt-BR" sz="2400" b="1" dirty="0" smtClean="0"/>
              <a:t>dezembro/23 </a:t>
            </a:r>
            <a:r>
              <a:rPr lang="pt-BR" sz="2400" b="1" dirty="0"/>
              <a:t>– comparativo em R$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493060" y="959223"/>
          <a:ext cx="11017622" cy="4894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/>
              <a:t>RECEITAS POR TABELA TARIFÁRIA – janeiro a </a:t>
            </a:r>
            <a:r>
              <a:rPr lang="pt-BR" sz="3200" b="1" dirty="0" smtClean="0"/>
              <a:t>dezembro/23</a:t>
            </a:r>
            <a:endParaRPr lang="pt-BR" sz="3200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385482" y="941295"/>
          <a:ext cx="11173105" cy="4993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PARTICIPAÇÃO DAS RECEITAS POR ORIGEM (produto movimentado)   janeiro 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dezembro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2023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385482" y="941294"/>
          <a:ext cx="11456894" cy="493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4231" y="462690"/>
            <a:ext cx="9331712" cy="644593"/>
          </a:xfrm>
        </p:spPr>
        <p:txBody>
          <a:bodyPr>
            <a:noAutofit/>
          </a:bodyPr>
          <a:lstStyle/>
          <a:p>
            <a:r>
              <a:rPr lang="pt-BR" sz="2400" b="1" dirty="0"/>
              <a:t>Armazenagem de cargas no Porto – quantidades por produto armazenado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55810" y="1075768"/>
          <a:ext cx="10927978" cy="1182283"/>
        </p:xfrm>
        <a:graphic>
          <a:graphicData uri="http://schemas.openxmlformats.org/drawingml/2006/table">
            <a:tbl>
              <a:tblPr/>
              <a:tblGrid>
                <a:gridCol w="1111639"/>
                <a:gridCol w="819598"/>
                <a:gridCol w="763075"/>
                <a:gridCol w="829019"/>
                <a:gridCol w="763075"/>
                <a:gridCol w="829019"/>
                <a:gridCol w="866701"/>
                <a:gridCol w="763075"/>
                <a:gridCol w="829019"/>
                <a:gridCol w="904384"/>
                <a:gridCol w="819598"/>
                <a:gridCol w="866701"/>
                <a:gridCol w="763075"/>
              </a:tblGrid>
              <a:tr h="117570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ARMAZENAGEM EM RECINTOS PÚBLICOS  DO PORTO DE SÃO SEBASTIÃO - POSIÇÃO DE ESTOQUE EM TONELADAS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7570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JANEIRO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FEVEREIRO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MARÇO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ABRIL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MAIO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JUNHO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JULHO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AGOSTO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SETEMBRO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OUTUBRO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NOVEMBRO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DEZEMBRO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75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73.469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61.262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105.317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68.551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94.674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45.711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55.445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51.629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65.434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69.003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78.693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81.637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75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AÇUCAR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31.520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15.276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20.634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11.371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35.200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6.613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24.854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13.975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11.793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36.612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37.866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64.837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75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BARRILHA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41.949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35.339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62.252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54.609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39.521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24.920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26.324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34.867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33.641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21.353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22.758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14.763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75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COQUE PETRÓLEO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2.787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19.452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10.490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9.822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2.038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75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CHAPAS AÇO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10.647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18.982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2.571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18.399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13.343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4.267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69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TUBOS AÇO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3.449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1.554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835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75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CEVADA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547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547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8.246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620245" y="2384611"/>
          <a:ext cx="10915650" cy="3496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="" xmlns:p14="http://schemas.microsoft.com/office/powerpoint/2010/main" val="3732689873"/>
              </p:ext>
            </p:extLst>
          </p:nvPr>
        </p:nvGraphicFramePr>
        <p:xfrm>
          <a:off x="1251284" y="0"/>
          <a:ext cx="10190748" cy="5887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889090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presentação CDSS" id="{5342E37F-7B60-804D-89AD-5005D998056B}" vid="{DAF772F3-1CF0-0042-BFEE-3BD9B93308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Apresentação CDSS</Template>
  <TotalTime>1170</TotalTime>
  <Words>569</Words>
  <Application>Microsoft Office PowerPoint</Application>
  <PresentationFormat>Personalizar</PresentationFormat>
  <Paragraphs>217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 2013 - 2022</vt:lpstr>
      <vt:lpstr>Slide 1</vt:lpstr>
      <vt:lpstr>Evolução total de cargas – comparativo -  janeiro a dezembro/2023 </vt:lpstr>
      <vt:lpstr>Médias móveis movimentação cargas-2019 a 2023</vt:lpstr>
      <vt:lpstr>Participação das cargas – janeiro a dezembro</vt:lpstr>
      <vt:lpstr>Evolução das receitas – janeiro a dezembro/23 – comparativo em R$</vt:lpstr>
      <vt:lpstr>RECEITAS POR TABELA TARIFÁRIA – janeiro a dezembro/23</vt:lpstr>
      <vt:lpstr>PARTICIPAÇÃO DAS RECEITAS POR ORIGEM (produto movimentado)   janeiro a dezembro 2023</vt:lpstr>
      <vt:lpstr>Armazenagem de cargas no Porto – quantidades por produto armazenado</vt:lpstr>
      <vt:lpstr>Slide 9</vt:lpstr>
      <vt:lpstr>COMPARATIVO ANUAL – 6 anos - RECEITA em R$ </vt:lpstr>
      <vt:lpstr>COMPARATIVO ANUAL – 6 anos – CARGAS em tons</vt:lpstr>
      <vt:lpstr>TEMPO DE ESPERA NAVIOS – 2023- quantidade de navios por faixa de tempo em dias.</vt:lpstr>
      <vt:lpstr>Tempo médio de espera x quantidade navios/mês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Ernesto Corrêa Sampaio</dc:creator>
  <cp:lastModifiedBy>flavia.correa</cp:lastModifiedBy>
  <cp:revision>109</cp:revision>
  <dcterms:created xsi:type="dcterms:W3CDTF">2023-04-17T17:10:52Z</dcterms:created>
  <dcterms:modified xsi:type="dcterms:W3CDTF">2024-01-09T18:01:01Z</dcterms:modified>
</cp:coreProperties>
</file>